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68" r:id="rId1"/>
  </p:sldMasterIdLst>
  <p:notesMasterIdLst>
    <p:notesMasterId r:id="rId68"/>
  </p:notesMasterIdLst>
  <p:sldIdLst>
    <p:sldId id="989" r:id="rId2"/>
    <p:sldId id="990" r:id="rId3"/>
    <p:sldId id="1034" r:id="rId4"/>
    <p:sldId id="991" r:id="rId5"/>
    <p:sldId id="1035" r:id="rId6"/>
    <p:sldId id="1036" r:id="rId7"/>
    <p:sldId id="1037" r:id="rId8"/>
    <p:sldId id="1038" r:id="rId9"/>
    <p:sldId id="1039" r:id="rId10"/>
    <p:sldId id="1040" r:id="rId11"/>
    <p:sldId id="1041" r:id="rId12"/>
    <p:sldId id="1042" r:id="rId13"/>
    <p:sldId id="1043" r:id="rId14"/>
    <p:sldId id="1044" r:id="rId15"/>
    <p:sldId id="1045" r:id="rId16"/>
    <p:sldId id="1046" r:id="rId17"/>
    <p:sldId id="1047" r:id="rId18"/>
    <p:sldId id="1048" r:id="rId19"/>
    <p:sldId id="1049" r:id="rId20"/>
    <p:sldId id="1050" r:id="rId21"/>
    <p:sldId id="1051" r:id="rId22"/>
    <p:sldId id="1052" r:id="rId23"/>
    <p:sldId id="1053" r:id="rId24"/>
    <p:sldId id="1054" r:id="rId25"/>
    <p:sldId id="1055" r:id="rId26"/>
    <p:sldId id="1056" r:id="rId27"/>
    <p:sldId id="1057" r:id="rId28"/>
    <p:sldId id="1058" r:id="rId29"/>
    <p:sldId id="1059" r:id="rId30"/>
    <p:sldId id="1060" r:id="rId31"/>
    <p:sldId id="1061" r:id="rId32"/>
    <p:sldId id="1062" r:id="rId33"/>
    <p:sldId id="1063" r:id="rId34"/>
    <p:sldId id="1064" r:id="rId35"/>
    <p:sldId id="1065" r:id="rId36"/>
    <p:sldId id="1066" r:id="rId37"/>
    <p:sldId id="1067" r:id="rId38"/>
    <p:sldId id="1068" r:id="rId39"/>
    <p:sldId id="1069" r:id="rId40"/>
    <p:sldId id="1070" r:id="rId41"/>
    <p:sldId id="1071" r:id="rId42"/>
    <p:sldId id="1072" r:id="rId43"/>
    <p:sldId id="1073" r:id="rId44"/>
    <p:sldId id="1074" r:id="rId45"/>
    <p:sldId id="1075" r:id="rId46"/>
    <p:sldId id="1076" r:id="rId47"/>
    <p:sldId id="1077" r:id="rId48"/>
    <p:sldId id="1078" r:id="rId49"/>
    <p:sldId id="1079" r:id="rId50"/>
    <p:sldId id="1080" r:id="rId51"/>
    <p:sldId id="1081" r:id="rId52"/>
    <p:sldId id="1082" r:id="rId53"/>
    <p:sldId id="1083" r:id="rId54"/>
    <p:sldId id="1084" r:id="rId55"/>
    <p:sldId id="1085" r:id="rId56"/>
    <p:sldId id="1086" r:id="rId57"/>
    <p:sldId id="1087" r:id="rId58"/>
    <p:sldId id="1088" r:id="rId59"/>
    <p:sldId id="1089" r:id="rId60"/>
    <p:sldId id="1090" r:id="rId61"/>
    <p:sldId id="1091" r:id="rId62"/>
    <p:sldId id="1092" r:id="rId63"/>
    <p:sldId id="1093" r:id="rId64"/>
    <p:sldId id="1094" r:id="rId65"/>
    <p:sldId id="1095" r:id="rId66"/>
    <p:sldId id="1096" r:id="rId67"/>
  </p:sldIdLst>
  <p:sldSz cx="9906000" cy="6858000" type="A4"/>
  <p:notesSz cx="6807200" cy="99393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>
          <p15:clr>
            <a:srgbClr val="A4A3A4"/>
          </p15:clr>
        </p15:guide>
        <p15:guide id="2" orient="horz" pos="3552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336699"/>
    <a:srgbClr val="66CCFF"/>
    <a:srgbClr val="22340E"/>
    <a:srgbClr val="586D2D"/>
    <a:srgbClr val="FFAFAF"/>
    <a:srgbClr val="66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25" autoAdjust="0"/>
  </p:normalViewPr>
  <p:slideViewPr>
    <p:cSldViewPr>
      <p:cViewPr varScale="1">
        <p:scale>
          <a:sx n="114" d="100"/>
          <a:sy n="114" d="100"/>
        </p:scale>
        <p:origin x="1002" y="108"/>
      </p:cViewPr>
      <p:guideLst>
        <p:guide orient="horz" pos="3264"/>
        <p:guide orient="horz" pos="3552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6" d="100"/>
          <a:sy n="126" d="100"/>
        </p:scale>
        <p:origin x="-3060" y="-96"/>
      </p:cViewPr>
      <p:guideLst>
        <p:guide orient="horz" pos="3130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75" y="746125"/>
            <a:ext cx="538003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5125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EDF3AE0-73CB-4822-8F3C-218737565B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8212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9334636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991311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674788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57186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39309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48938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0859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48026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089424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568075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51004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14137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23284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90144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222613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014151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02813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2086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0530138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342921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4662447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42995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6200150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128548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4466093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724647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411115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98503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3699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27406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5273653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77086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53680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545112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1220989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295513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484458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806484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23115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47903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600010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766807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1678540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23126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401909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281688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261706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489242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8224790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5909219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3071685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4072889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73775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075993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5810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4142703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475898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48810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773147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06916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9618385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42423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5916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6761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140539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6150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362200"/>
            <a:ext cx="8686800" cy="990600"/>
          </a:xfrm>
        </p:spPr>
        <p:txBody>
          <a:bodyPr vert="horz" lIns="91440" tIns="45720" rIns="91440" bIns="45720" rtlCol="0" anchor="t">
            <a:normAutofit fontScale="97500"/>
          </a:bodyPr>
          <a:lstStyle>
            <a:lvl1pPr>
              <a:defRPr kumimoji="0" lang="ko-KR" altLang="en-US" sz="4400" b="1" i="0" u="none" strike="noStrike" cap="none" spc="0" normalizeH="0" baseline="0" dirty="0">
                <a:ln w="1841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62000" y="4114800"/>
            <a:ext cx="3886200" cy="3693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ko-KR" altLang="en-US" sz="1800" b="1" smtClean="0">
                <a:latin typeface="+mj-ea"/>
                <a:ea typeface="+mj-ea"/>
              </a:defRPr>
            </a:lvl1pPr>
            <a:lvl2pPr>
              <a:defRPr lang="ko-KR" altLang="en-US" smtClean="0">
                <a:latin typeface="Arial" charset="0"/>
                <a:ea typeface="굴림" pitchFamily="50" charset="-127"/>
              </a:defRPr>
            </a:lvl2pPr>
            <a:lvl3pPr>
              <a:defRPr lang="ko-KR" altLang="en-US" smtClean="0">
                <a:latin typeface="Arial" charset="0"/>
                <a:ea typeface="굴림" pitchFamily="50" charset="-127"/>
              </a:defRPr>
            </a:lvl3pPr>
            <a:lvl4pPr>
              <a:defRPr lang="ko-KR" altLang="en-US" smtClean="0">
                <a:latin typeface="Arial" charset="0"/>
                <a:ea typeface="굴림" pitchFamily="50" charset="-127"/>
              </a:defRPr>
            </a:lvl4pPr>
            <a:lvl5pPr>
              <a:defRPr lang="ko-KR" altLang="en-US">
                <a:latin typeface="Arial" charset="0"/>
                <a:ea typeface="굴림" pitchFamily="50" charset="-127"/>
              </a:defRPr>
            </a:lvl5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2700" y="0"/>
            <a:ext cx="9906000" cy="1728788"/>
          </a:xfrm>
          <a:prstGeom prst="rect">
            <a:avLst/>
          </a:prstGeom>
          <a:effectLst>
            <a:outerShdw blurRad="88900" dist="25400" dir="5400000" algn="t" rotWithShape="0">
              <a:schemeClr val="tx1">
                <a:alpha val="40000"/>
              </a:schemeClr>
            </a:outerShdw>
          </a:effectLst>
        </p:spPr>
      </p:pic>
      <p:graphicFrame>
        <p:nvGraphicFramePr>
          <p:cNvPr id="3" name="개체 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009827745"/>
              </p:ext>
            </p:extLst>
          </p:nvPr>
        </p:nvGraphicFramePr>
        <p:xfrm>
          <a:off x="7772400" y="4572000"/>
          <a:ext cx="15066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3" name="Image" r:id="rId4" imgW="5092063" imgH="6869841" progId="Photoshop.Image.13">
                  <p:embed/>
                </p:oleObj>
              </mc:Choice>
              <mc:Fallback>
                <p:oleObj name="Image" r:id="rId4" imgW="5092063" imgH="6869841" progId="Photoshop.Image.1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4572000"/>
                        <a:ext cx="1506600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6828140" y="1066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9th edition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29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5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5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5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288704" y="533400"/>
            <a:ext cx="7052400" cy="504056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Char char="§"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 학습목표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792" y="76200"/>
            <a:ext cx="699407" cy="94359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839200" y="828344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4488" y="1268760"/>
            <a:ext cx="9180512" cy="520824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ko-KR" altLang="en-US" sz="2400" b="1" dirty="0" smtClean="0">
                <a:effectLst/>
              </a:defRPr>
            </a:lvl1pPr>
          </a:lstStyle>
          <a:p>
            <a:pPr marL="0" lvl="0" indent="0">
              <a:buFont typeface="Wingdings" pitchFamily="2" charset="2"/>
              <a:buChar char="§"/>
            </a:pPr>
            <a:r>
              <a:rPr lang="ko-KR" altLang="en-US" dirty="0"/>
              <a:t> 목차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8839200" y="830680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  <a:effectLst/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  <a:effectLst/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  <a:effectLst/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  <a:effectLst/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  <a:effectLst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None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0712" y="332656"/>
            <a:ext cx="6126136" cy="304800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rgbClr val="C00000"/>
                </a:solidFill>
                <a:effectLst/>
                <a:latin typeface="Arial Black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직사각형 5"/>
          <p:cNvSpPr/>
          <p:nvPr userDrawn="1"/>
        </p:nvSpPr>
        <p:spPr>
          <a:xfrm>
            <a:off x="-3448" y="11081"/>
            <a:ext cx="9909448" cy="2704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716" y="281538"/>
            <a:ext cx="502770" cy="6783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056" y="1005808"/>
            <a:ext cx="792088" cy="19933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8100" y="1256795"/>
            <a:ext cx="98679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839200" y="996948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60712" y="274638"/>
            <a:ext cx="7049988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268760"/>
            <a:ext cx="89154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5482F-3EC1-4E1D-9CCE-1AC6A3808CAB}" type="datetimeFigureOut">
              <a:rPr lang="ko-KR" altLang="en-US" smtClean="0"/>
              <a:pPr/>
              <a:t>2024-01-30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55320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2BF0604-FE16-4B66-9629-C3E20BBBDAC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0" r:id="rId2"/>
    <p:sldLayoutId id="2147484071" r:id="rId3"/>
    <p:sldLayoutId id="214748407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em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emf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mysql.com/downloads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0013" y="1862336"/>
            <a:ext cx="8686800" cy="9906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dirty="0"/>
              <a:t>18</a:t>
            </a:r>
            <a:r>
              <a:rPr lang="ko-KR" altLang="en-US" sz="4000" dirty="0"/>
              <a:t>장 </a:t>
            </a:r>
            <a:r>
              <a:rPr lang="en-US" altLang="ko-KR" sz="4000" dirty="0"/>
              <a:t>JDBC</a:t>
            </a:r>
            <a:r>
              <a:rPr lang="ko-KR" altLang="en-US" sz="4000" dirty="0"/>
              <a:t>와 응용 프로젝트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>
              <a:defRPr/>
            </a:pPr>
            <a:fld id="{04D22018-F3CF-4E57-8E2F-22E5860DED70}" type="slidenum">
              <a:rPr lang="en-US" altLang="ko-KR"/>
              <a:pPr>
                <a:defRPr/>
              </a:pPr>
              <a:t>1</a:t>
            </a:fld>
            <a:endParaRPr lang="en-US" altLang="ko-KR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520" y="1988840"/>
            <a:ext cx="871296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ea"/>
              <a:ea typeface="+mn-ea"/>
              <a:cs typeface="Arial" charset="0"/>
            </a:endParaRPr>
          </a:p>
        </p:txBody>
      </p: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7327900" y="6629400"/>
            <a:ext cx="2578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D22018-F3CF-4E57-8E2F-22E5860DED70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3886200"/>
            <a:ext cx="645401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Section 1 </a:t>
            </a:r>
            <a:r>
              <a:rPr lang="ko-KR" altLang="en-US" b="1" dirty="0">
                <a:latin typeface="+mj-ea"/>
                <a:ea typeface="+mj-ea"/>
              </a:rPr>
              <a:t>데이터 저장 </a:t>
            </a:r>
            <a:r>
              <a:rPr lang="en-US" altLang="ko-KR" b="1" dirty="0">
                <a:latin typeface="+mj-ea"/>
                <a:ea typeface="+mj-ea"/>
              </a:rPr>
              <a:t>: </a:t>
            </a:r>
            <a:r>
              <a:rPr lang="ko-KR" altLang="en-US" b="1" dirty="0">
                <a:latin typeface="+mj-ea"/>
                <a:ea typeface="+mj-ea"/>
              </a:rPr>
              <a:t>파일 시스템과 데이터베이스 시스템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2 MySQL </a:t>
            </a:r>
            <a:r>
              <a:rPr lang="ko-KR" altLang="en-US" b="1" dirty="0">
                <a:latin typeface="+mj-ea"/>
                <a:ea typeface="+mj-ea"/>
              </a:rPr>
              <a:t>데이터 베이스 설치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3 MySQL </a:t>
            </a:r>
            <a:r>
              <a:rPr lang="ko-KR" altLang="en-US" b="1" dirty="0">
                <a:latin typeface="+mj-ea"/>
                <a:ea typeface="+mj-ea"/>
              </a:rPr>
              <a:t>서버의 실행과 </a:t>
            </a:r>
            <a:r>
              <a:rPr lang="en-US" altLang="ko-KR" b="1" dirty="0">
                <a:latin typeface="+mj-ea"/>
                <a:ea typeface="+mj-ea"/>
              </a:rPr>
              <a:t>SQL </a:t>
            </a:r>
            <a:r>
              <a:rPr lang="ko-KR" altLang="en-US" b="1" dirty="0">
                <a:latin typeface="+mj-ea"/>
                <a:ea typeface="+mj-ea"/>
              </a:rPr>
              <a:t>사용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4 JDBC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5 JDBC </a:t>
            </a:r>
            <a:r>
              <a:rPr lang="ko-KR" altLang="en-US" b="1" dirty="0">
                <a:latin typeface="+mj-ea"/>
                <a:ea typeface="+mj-ea"/>
              </a:rPr>
              <a:t>응용 프로젝트</a:t>
            </a:r>
          </a:p>
        </p:txBody>
      </p:sp>
    </p:spTree>
    <p:extLst>
      <p:ext uri="{BB962C8B-B14F-4D97-AF65-F5344CB8AC3E}">
        <p14:creationId xmlns:p14="http://schemas.microsoft.com/office/powerpoint/2010/main" val="2721554252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2.1 MySQL </a:t>
            </a:r>
            <a:r>
              <a:rPr lang="ko-KR" altLang="en-US" dirty="0">
                <a:latin typeface="+mj-ea"/>
                <a:ea typeface="+mj-ea"/>
              </a:rPr>
              <a:t>다운로드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MySQL </a:t>
            </a:r>
            <a:r>
              <a:rPr lang="ko-KR" altLang="en-US" dirty="0"/>
              <a:t>데이터베이스 설치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676400"/>
            <a:ext cx="6253927" cy="4616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37545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2.1 MySQL </a:t>
            </a:r>
            <a:r>
              <a:rPr lang="ko-KR" altLang="en-US" dirty="0">
                <a:latin typeface="+mj-ea"/>
                <a:ea typeface="+mj-ea"/>
              </a:rPr>
              <a:t>다운로드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MySQL </a:t>
            </a:r>
            <a:r>
              <a:rPr lang="ko-KR" altLang="en-US" dirty="0"/>
              <a:t>데이터베이스 설치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524000"/>
            <a:ext cx="6851043" cy="502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719286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2.1 MySQL </a:t>
            </a:r>
            <a:r>
              <a:rPr lang="ko-KR" altLang="en-US" dirty="0">
                <a:latin typeface="+mj-ea"/>
                <a:ea typeface="+mj-ea"/>
              </a:rPr>
              <a:t>다운로드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MySQL </a:t>
            </a:r>
            <a:r>
              <a:rPr lang="ko-KR" altLang="en-US" dirty="0"/>
              <a:t>데이터베이스 설치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676400"/>
            <a:ext cx="6224549" cy="459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525150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2.1 MySQL </a:t>
            </a:r>
            <a:r>
              <a:rPr lang="ko-KR" altLang="en-US" dirty="0">
                <a:latin typeface="+mj-ea"/>
                <a:ea typeface="+mj-ea"/>
              </a:rPr>
              <a:t>다운로드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MySQL </a:t>
            </a:r>
            <a:r>
              <a:rPr lang="ko-KR" altLang="en-US" dirty="0"/>
              <a:t>데이터베이스 설치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47800"/>
            <a:ext cx="5972802" cy="50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780336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2.2 MySQL </a:t>
            </a:r>
            <a:r>
              <a:rPr lang="ko-KR" altLang="en-US" dirty="0">
                <a:latin typeface="+mj-ea"/>
                <a:ea typeface="+mj-ea"/>
              </a:rPr>
              <a:t>설치 및 설정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MySQL </a:t>
            </a:r>
            <a:r>
              <a:rPr lang="ko-KR" altLang="en-US" dirty="0"/>
              <a:t>데이터베이스 설치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524000"/>
            <a:ext cx="69963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079093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2.2 MySQL </a:t>
            </a:r>
            <a:r>
              <a:rPr lang="ko-KR" altLang="en-US" dirty="0">
                <a:latin typeface="+mj-ea"/>
                <a:ea typeface="+mj-ea"/>
              </a:rPr>
              <a:t>설치 및 설정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MySQL </a:t>
            </a:r>
            <a:r>
              <a:rPr lang="ko-KR" altLang="en-US" dirty="0"/>
              <a:t>데이터베이스 설치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447800"/>
            <a:ext cx="5567525" cy="366495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3155217"/>
            <a:ext cx="5702243" cy="3260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676179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2.2 MySQL </a:t>
            </a:r>
            <a:r>
              <a:rPr lang="ko-KR" altLang="en-US" dirty="0">
                <a:latin typeface="+mj-ea"/>
                <a:ea typeface="+mj-ea"/>
              </a:rPr>
              <a:t>설치 및 설정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MySQL </a:t>
            </a:r>
            <a:r>
              <a:rPr lang="ko-KR" altLang="en-US" dirty="0"/>
              <a:t>데이터베이스 설치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905000"/>
            <a:ext cx="6662114" cy="4144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256356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2.2 MySQL </a:t>
            </a:r>
            <a:r>
              <a:rPr lang="ko-KR" altLang="en-US" dirty="0">
                <a:latin typeface="+mj-ea"/>
                <a:ea typeface="+mj-ea"/>
              </a:rPr>
              <a:t>설치 및 설정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MySQL </a:t>
            </a:r>
            <a:r>
              <a:rPr lang="ko-KR" altLang="en-US" dirty="0"/>
              <a:t>데이터베이스 설치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447800"/>
            <a:ext cx="5486400" cy="354700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" y="3235777"/>
            <a:ext cx="5231358" cy="3622223"/>
          </a:xfrm>
          <a:prstGeom prst="rect">
            <a:avLst/>
          </a:prstGeom>
        </p:spPr>
      </p:pic>
      <p:sp>
        <p:nvSpPr>
          <p:cNvPr id="5" name="굽은 화살표 4"/>
          <p:cNvSpPr/>
          <p:nvPr/>
        </p:nvSpPr>
        <p:spPr>
          <a:xfrm rot="5400000" flipV="1">
            <a:off x="3980091" y="1887313"/>
            <a:ext cx="685800" cy="2092776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440883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2.2 MySQL </a:t>
            </a:r>
            <a:r>
              <a:rPr lang="ko-KR" altLang="en-US" dirty="0">
                <a:latin typeface="+mj-ea"/>
                <a:ea typeface="+mj-ea"/>
              </a:rPr>
              <a:t>설치 및 설정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MySQL </a:t>
            </a:r>
            <a:r>
              <a:rPr lang="ko-KR" altLang="en-US" dirty="0"/>
              <a:t>데이터베이스 설치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1447800"/>
            <a:ext cx="5674305" cy="36477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51" y="2955153"/>
            <a:ext cx="5847791" cy="367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7057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3.1 MySQL </a:t>
            </a:r>
            <a:r>
              <a:rPr lang="ko-KR" altLang="en-US" dirty="0">
                <a:latin typeface="+mj-ea"/>
                <a:ea typeface="+mj-ea"/>
              </a:rPr>
              <a:t>서버의 실행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MySQL </a:t>
            </a:r>
            <a:r>
              <a:rPr lang="ko-KR" altLang="en-US" dirty="0"/>
              <a:t>실행과 </a:t>
            </a:r>
            <a:r>
              <a:rPr lang="en-US" altLang="ko-KR" dirty="0"/>
              <a:t>SQL </a:t>
            </a:r>
            <a:r>
              <a:rPr lang="ko-KR" altLang="en-US" dirty="0"/>
              <a:t>사용</a:t>
            </a: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시스템 부팅 시 </a:t>
            </a:r>
            <a:r>
              <a:rPr lang="en-US" altLang="ko-KR" sz="2400" dirty="0"/>
              <a:t>MySQL </a:t>
            </a:r>
            <a:r>
              <a:rPr lang="ko-KR" altLang="en-US" sz="2400" dirty="0"/>
              <a:t>서버 자동 실행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(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</a:rPr>
              <a:t>작업 관리자에서 확인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0" y="2138649"/>
            <a:ext cx="4976992" cy="4338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0838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/>
              <a:t>파일 시스템과 데이터베이스 시스템의 개념과 차이에 관해 학습한다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MySQL </a:t>
            </a:r>
            <a:r>
              <a:rPr lang="ko-KR" altLang="en-US" dirty="0"/>
              <a:t>데이터베이스 시스템의 설치에 관해 학습한다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데이터베이스 표준 </a:t>
            </a:r>
            <a:r>
              <a:rPr lang="ko-KR" altLang="en-US" dirty="0" err="1"/>
              <a:t>질의어인</a:t>
            </a:r>
            <a:r>
              <a:rPr lang="ko-KR" altLang="en-US" dirty="0"/>
              <a:t> </a:t>
            </a:r>
            <a:r>
              <a:rPr lang="en-US" altLang="ko-KR" dirty="0"/>
              <a:t>SQL</a:t>
            </a:r>
            <a:r>
              <a:rPr lang="ko-KR" altLang="en-US" dirty="0"/>
              <a:t>에 관해 학습한다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 응용 프로그램과 데이터베이스를 연동시키는 </a:t>
            </a:r>
            <a:r>
              <a:rPr lang="en-US" altLang="ko-KR" dirty="0"/>
              <a:t>JDBC</a:t>
            </a:r>
            <a:r>
              <a:rPr lang="ko-KR" altLang="en-US" dirty="0"/>
              <a:t>에 관해 학습한다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JDBC</a:t>
            </a:r>
            <a:r>
              <a:rPr lang="ko-KR" altLang="en-US" dirty="0"/>
              <a:t>를 이용한 자바 응용 프로젝트에 관해 학습한다</a:t>
            </a:r>
            <a:r>
              <a:rPr lang="en-US" altLang="ko-KR" dirty="0"/>
              <a:t>..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학습 목표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6126163" cy="3048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218274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3.2 MySQL </a:t>
            </a:r>
            <a:r>
              <a:rPr lang="ko-KR" altLang="en-US" dirty="0">
                <a:latin typeface="+mj-ea"/>
                <a:ea typeface="+mj-ea"/>
              </a:rPr>
              <a:t>클라이언트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실행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MySQL </a:t>
            </a:r>
            <a:r>
              <a:rPr lang="ko-KR" altLang="en-US" dirty="0"/>
              <a:t>실행과 </a:t>
            </a:r>
            <a:r>
              <a:rPr lang="en-US" altLang="ko-KR" dirty="0"/>
              <a:t>SQL </a:t>
            </a:r>
            <a:r>
              <a:rPr lang="ko-KR" altLang="en-US" dirty="0"/>
              <a:t>사용</a:t>
            </a: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MySQL </a:t>
            </a:r>
            <a:r>
              <a:rPr lang="ko-KR" altLang="en-US" sz="2400" dirty="0"/>
              <a:t>명령어 라인 클라이언트 사용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(MySQL Workbench 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</a:rPr>
              <a:t>클라이언트를 사용해도 됨</a:t>
            </a:r>
            <a:r>
              <a:rPr lang="en-US" altLang="ko-KR" sz="1600" dirty="0">
                <a:solidFill>
                  <a:schemeClr val="accent3">
                    <a:lumMod val="50000"/>
                  </a:schemeClr>
                </a:solidFill>
              </a:rPr>
              <a:t>)</a:t>
            </a:r>
            <a:r>
              <a:rPr lang="ko-KR" altLang="en-US" sz="1600" dirty="0">
                <a:solidFill>
                  <a:schemeClr val="accent3">
                    <a:lumMod val="50000"/>
                  </a:schemeClr>
                </a:solidFill>
              </a:rPr>
              <a:t> 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2240" y="2438400"/>
            <a:ext cx="6529120" cy="426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060004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3.3 SQL </a:t>
            </a:r>
            <a:r>
              <a:rPr lang="ko-KR" altLang="en-US" dirty="0">
                <a:latin typeface="+mj-ea"/>
                <a:ea typeface="+mj-ea"/>
              </a:rPr>
              <a:t>개요 </a:t>
            </a:r>
            <a:r>
              <a:rPr lang="en-US" altLang="ko-KR" dirty="0">
                <a:latin typeface="+mj-ea"/>
                <a:ea typeface="+mj-ea"/>
              </a:rPr>
              <a:t>– (1) SQL</a:t>
            </a:r>
            <a:r>
              <a:rPr lang="ko-KR" altLang="en-US" dirty="0">
                <a:latin typeface="+mj-ea"/>
                <a:ea typeface="+mj-ea"/>
              </a:rPr>
              <a:t>과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관계형 데이터베이스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MySQL </a:t>
            </a:r>
            <a:r>
              <a:rPr lang="ko-KR" altLang="en-US" dirty="0"/>
              <a:t>실행과 </a:t>
            </a:r>
            <a:r>
              <a:rPr lang="en-US" altLang="ko-KR" dirty="0"/>
              <a:t>SQL </a:t>
            </a:r>
            <a:r>
              <a:rPr lang="ko-KR" altLang="en-US" dirty="0"/>
              <a:t>사용</a:t>
            </a: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en-US" altLang="ko-KR" sz="2400" dirty="0" err="1"/>
              <a:t>SQL</a:t>
            </a:r>
            <a:r>
              <a:rPr lang="en-US" altLang="ko-KR" sz="2400" baseline="30000" dirty="0" err="1"/>
              <a:t>Structured</a:t>
            </a:r>
            <a:r>
              <a:rPr lang="en-US" altLang="ko-KR" sz="2400" baseline="30000" dirty="0"/>
              <a:t> Query Language</a:t>
            </a:r>
            <a:r>
              <a:rPr lang="ko-KR" altLang="en-US" sz="2400" dirty="0"/>
              <a:t>은 </a:t>
            </a:r>
            <a:r>
              <a:rPr lang="en-US" altLang="ko-KR" sz="2400" dirty="0"/>
              <a:t>1970</a:t>
            </a:r>
            <a:r>
              <a:rPr lang="ko-KR" altLang="en-US" sz="2400" dirty="0"/>
              <a:t>년대에 개발하여 현재까지 관계형 데이터베이스 관리 시스템에서 </a:t>
            </a:r>
            <a:r>
              <a:rPr lang="ko-KR" altLang="en-US" sz="2400" dirty="0">
                <a:solidFill>
                  <a:srgbClr val="002060"/>
                </a:solidFill>
              </a:rPr>
              <a:t>표준으로 사용하는 언어</a:t>
            </a:r>
            <a:endParaRPr lang="en-US" altLang="ko-KR" sz="2400" dirty="0">
              <a:solidFill>
                <a:srgbClr val="002060"/>
              </a:solidFill>
            </a:endParaRPr>
          </a:p>
          <a:p>
            <a:r>
              <a:rPr lang="ko-KR" altLang="en-US" sz="2400" dirty="0"/>
              <a:t>관계형 데이터베이스 관리 시스템</a:t>
            </a:r>
            <a:r>
              <a:rPr lang="en-US" altLang="ko-KR" sz="2400" dirty="0"/>
              <a:t>(RDBMS)</a:t>
            </a:r>
            <a:r>
              <a:rPr lang="ko-KR" altLang="en-US" sz="2400" dirty="0"/>
              <a:t>은 </a:t>
            </a:r>
            <a:r>
              <a:rPr lang="ko-KR" altLang="en-US" sz="2400" dirty="0">
                <a:solidFill>
                  <a:srgbClr val="002060"/>
                </a:solidFill>
              </a:rPr>
              <a:t>테이블 구조의 데이터를 기본으로 사용</a:t>
            </a:r>
            <a:endParaRPr lang="en-US" altLang="ko-KR" sz="2400" dirty="0">
              <a:solidFill>
                <a:srgbClr val="002060"/>
              </a:solidFill>
            </a:endParaRPr>
          </a:p>
          <a:p>
            <a:r>
              <a:rPr lang="en-US" altLang="ko-KR" sz="2400" dirty="0"/>
              <a:t>SQL</a:t>
            </a:r>
            <a:r>
              <a:rPr lang="ko-KR" altLang="en-US" sz="2400" dirty="0"/>
              <a:t>은 관계형 데이터베이스 관리 시스템에서 </a:t>
            </a:r>
            <a:r>
              <a:rPr lang="ko-KR" altLang="en-US" sz="2400" dirty="0">
                <a:solidFill>
                  <a:srgbClr val="002060"/>
                </a:solidFill>
              </a:rPr>
              <a:t>테이블을 생성</a:t>
            </a:r>
            <a:r>
              <a:rPr lang="en-US" altLang="ko-KR" sz="2400" dirty="0">
                <a:solidFill>
                  <a:srgbClr val="002060"/>
                </a:solidFill>
              </a:rPr>
              <a:t>, </a:t>
            </a:r>
            <a:r>
              <a:rPr lang="ko-KR" altLang="en-US" sz="2400" dirty="0">
                <a:solidFill>
                  <a:srgbClr val="002060"/>
                </a:solidFill>
              </a:rPr>
              <a:t>수정</a:t>
            </a:r>
            <a:r>
              <a:rPr lang="en-US" altLang="ko-KR" sz="2400" dirty="0">
                <a:solidFill>
                  <a:srgbClr val="002060"/>
                </a:solidFill>
              </a:rPr>
              <a:t>, </a:t>
            </a:r>
            <a:r>
              <a:rPr lang="ko-KR" altLang="en-US" sz="2400" dirty="0">
                <a:solidFill>
                  <a:srgbClr val="002060"/>
                </a:solidFill>
              </a:rPr>
              <a:t>삭제하고 테이블에 저장된 데이터를 검색</a:t>
            </a:r>
            <a:r>
              <a:rPr lang="en-US" altLang="ko-KR" sz="2400" dirty="0">
                <a:solidFill>
                  <a:srgbClr val="002060"/>
                </a:solidFill>
              </a:rPr>
              <a:t>, </a:t>
            </a:r>
            <a:r>
              <a:rPr lang="ko-KR" altLang="en-US" sz="2400" dirty="0">
                <a:solidFill>
                  <a:srgbClr val="002060"/>
                </a:solidFill>
              </a:rPr>
              <a:t>추가</a:t>
            </a:r>
            <a:r>
              <a:rPr lang="en-US" altLang="ko-KR" sz="2400" dirty="0">
                <a:solidFill>
                  <a:srgbClr val="002060"/>
                </a:solidFill>
              </a:rPr>
              <a:t>, </a:t>
            </a:r>
            <a:r>
              <a:rPr lang="ko-KR" altLang="en-US" sz="2400" dirty="0">
                <a:solidFill>
                  <a:srgbClr val="002060"/>
                </a:solidFill>
              </a:rPr>
              <a:t>수정</a:t>
            </a:r>
            <a:r>
              <a:rPr lang="en-US" altLang="ko-KR" sz="2400" dirty="0">
                <a:solidFill>
                  <a:srgbClr val="002060"/>
                </a:solidFill>
              </a:rPr>
              <a:t>, </a:t>
            </a:r>
            <a:r>
              <a:rPr lang="ko-KR" altLang="en-US" sz="2400" dirty="0">
                <a:solidFill>
                  <a:srgbClr val="002060"/>
                </a:solidFill>
              </a:rPr>
              <a:t>삭제하는 등의 기능을 수행하는 표준 언어</a:t>
            </a:r>
            <a:endParaRPr lang="en-US" altLang="ko-KR" sz="2400" dirty="0">
              <a:solidFill>
                <a:srgbClr val="002060"/>
              </a:solidFill>
            </a:endParaRPr>
          </a:p>
          <a:p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741341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3.3 SQL </a:t>
            </a:r>
            <a:r>
              <a:rPr lang="ko-KR" altLang="en-US" dirty="0">
                <a:latin typeface="+mj-ea"/>
                <a:ea typeface="+mj-ea"/>
              </a:rPr>
              <a:t>개요 </a:t>
            </a:r>
            <a:r>
              <a:rPr lang="en-US" altLang="ko-KR" dirty="0">
                <a:latin typeface="+mj-ea"/>
                <a:ea typeface="+mj-ea"/>
              </a:rPr>
              <a:t>– (1) SQL</a:t>
            </a:r>
            <a:r>
              <a:rPr lang="ko-KR" altLang="en-US" dirty="0">
                <a:latin typeface="+mj-ea"/>
                <a:ea typeface="+mj-ea"/>
              </a:rPr>
              <a:t>과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관계형 데이터베이스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MySQL </a:t>
            </a:r>
            <a:r>
              <a:rPr lang="ko-KR" altLang="en-US" dirty="0"/>
              <a:t>실행과 </a:t>
            </a:r>
            <a:r>
              <a:rPr lang="en-US" altLang="ko-KR" dirty="0"/>
              <a:t>SQL </a:t>
            </a:r>
            <a:r>
              <a:rPr lang="ko-KR" altLang="en-US" dirty="0"/>
              <a:t>사용</a:t>
            </a: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관계형 데이터베이스 구성요소</a:t>
            </a:r>
            <a:endParaRPr lang="en-US" altLang="ko-KR" sz="2400" dirty="0"/>
          </a:p>
          <a:p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9000" y="2362200"/>
            <a:ext cx="6128975" cy="42638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2057400"/>
            <a:ext cx="4495800" cy="1375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053963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47800" y="620688"/>
            <a:ext cx="8305800" cy="416440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3.3 SQL </a:t>
            </a:r>
            <a:r>
              <a:rPr lang="ko-KR" altLang="en-US" sz="1800" dirty="0">
                <a:latin typeface="+mj-ea"/>
                <a:ea typeface="+mj-ea"/>
              </a:rPr>
              <a:t>개요 </a:t>
            </a:r>
            <a:r>
              <a:rPr lang="en-US" altLang="ko-KR" sz="1800" dirty="0">
                <a:latin typeface="+mj-ea"/>
                <a:ea typeface="+mj-ea"/>
              </a:rPr>
              <a:t>– (2) SQL : </a:t>
            </a:r>
            <a:r>
              <a:rPr lang="en-US" altLang="ko-KR" sz="1800" dirty="0" err="1">
                <a:latin typeface="+mj-ea"/>
                <a:ea typeface="+mj-ea"/>
              </a:rPr>
              <a:t>DDL</a:t>
            </a:r>
            <a:r>
              <a:rPr lang="en-US" altLang="ko-KR" sz="1800" baseline="30000" dirty="0" err="1">
                <a:latin typeface="+mj-ea"/>
                <a:ea typeface="+mj-ea"/>
              </a:rPr>
              <a:t>Data</a:t>
            </a:r>
            <a:r>
              <a:rPr lang="en-US" altLang="ko-KR" sz="1800" baseline="30000" dirty="0">
                <a:latin typeface="+mj-ea"/>
                <a:ea typeface="+mj-ea"/>
              </a:rPr>
              <a:t> Definition Language</a:t>
            </a:r>
            <a:r>
              <a:rPr lang="ko-KR" altLang="en-US" sz="1800" dirty="0">
                <a:latin typeface="+mj-ea"/>
                <a:ea typeface="+mj-ea"/>
              </a:rPr>
              <a:t>과 </a:t>
            </a:r>
            <a:r>
              <a:rPr lang="en-US" altLang="ko-KR" sz="1800" dirty="0" err="1">
                <a:latin typeface="+mj-ea"/>
                <a:ea typeface="+mj-ea"/>
              </a:rPr>
              <a:t>DML</a:t>
            </a:r>
            <a:r>
              <a:rPr lang="en-US" altLang="ko-KR" sz="1800" baseline="30000" dirty="0" err="1">
                <a:latin typeface="+mj-ea"/>
                <a:ea typeface="+mj-ea"/>
              </a:rPr>
              <a:t>Data</a:t>
            </a:r>
            <a:r>
              <a:rPr lang="en-US" altLang="ko-KR" sz="1800" baseline="30000" dirty="0">
                <a:latin typeface="+mj-ea"/>
                <a:ea typeface="+mj-ea"/>
              </a:rPr>
              <a:t> Manipulation Language</a:t>
            </a:r>
            <a:endParaRPr lang="ko-KR" altLang="en-US" sz="18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MySQL </a:t>
            </a:r>
            <a:r>
              <a:rPr lang="ko-KR" altLang="en-US" dirty="0"/>
              <a:t>실행과 </a:t>
            </a:r>
            <a:r>
              <a:rPr lang="en-US" altLang="ko-KR" dirty="0"/>
              <a:t>SQL </a:t>
            </a:r>
            <a:r>
              <a:rPr lang="ko-KR" altLang="en-US" dirty="0"/>
              <a:t>사용</a:t>
            </a: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SQL</a:t>
            </a:r>
            <a:r>
              <a:rPr lang="ko-KR" altLang="en-US" sz="2400" dirty="0"/>
              <a:t>은 데이터베이스와 테이블을 생성하고</a:t>
            </a:r>
            <a:r>
              <a:rPr lang="en-US" altLang="ko-KR" sz="2400" dirty="0"/>
              <a:t>, </a:t>
            </a:r>
            <a:r>
              <a:rPr lang="ko-KR" altLang="en-US" sz="2400" dirty="0"/>
              <a:t>수정하고</a:t>
            </a:r>
            <a:r>
              <a:rPr lang="en-US" altLang="ko-KR" sz="2400" dirty="0"/>
              <a:t>, </a:t>
            </a:r>
            <a:r>
              <a:rPr lang="ko-KR" altLang="en-US" sz="2400" dirty="0"/>
              <a:t>삭제하는 기능을 제공하는 </a:t>
            </a:r>
            <a:r>
              <a:rPr lang="en-US" altLang="ko-KR" sz="2400" dirty="0"/>
              <a:t>DDL</a:t>
            </a:r>
            <a:r>
              <a:rPr lang="ko-KR" altLang="en-US" sz="2400" dirty="0"/>
              <a:t>과</a:t>
            </a:r>
            <a:endParaRPr lang="en-US" altLang="ko-KR" sz="2400" dirty="0"/>
          </a:p>
          <a:p>
            <a:r>
              <a:rPr lang="ko-KR" altLang="en-US" sz="2400" dirty="0"/>
              <a:t>테이블의 필드 값을 검색하고</a:t>
            </a:r>
            <a:r>
              <a:rPr lang="en-US" altLang="ko-KR" sz="2400" dirty="0"/>
              <a:t>, </a:t>
            </a:r>
            <a:r>
              <a:rPr lang="ko-KR" altLang="en-US" sz="2400" dirty="0"/>
              <a:t>생성하고</a:t>
            </a:r>
            <a:r>
              <a:rPr lang="en-US" altLang="ko-KR" sz="2400" dirty="0"/>
              <a:t>, </a:t>
            </a:r>
            <a:r>
              <a:rPr lang="ko-KR" altLang="en-US" sz="2400" dirty="0"/>
              <a:t>수정하고</a:t>
            </a:r>
            <a:r>
              <a:rPr lang="en-US" altLang="ko-KR" sz="2400" dirty="0"/>
              <a:t>, </a:t>
            </a:r>
            <a:r>
              <a:rPr lang="ko-KR" altLang="en-US" sz="2400" dirty="0"/>
              <a:t>삭제하는 등의 기능을 제공하는 </a:t>
            </a:r>
            <a:r>
              <a:rPr lang="en-US" altLang="ko-KR" sz="2400" dirty="0"/>
              <a:t>DML</a:t>
            </a:r>
            <a:r>
              <a:rPr lang="ko-KR" altLang="en-US" sz="2400" dirty="0"/>
              <a:t>로 구성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7761812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47800" y="620688"/>
            <a:ext cx="8305800" cy="416440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3.3 SQL </a:t>
            </a:r>
            <a:r>
              <a:rPr lang="ko-KR" altLang="en-US" sz="1800" dirty="0">
                <a:latin typeface="+mj-ea"/>
                <a:ea typeface="+mj-ea"/>
              </a:rPr>
              <a:t>개요 </a:t>
            </a:r>
            <a:r>
              <a:rPr lang="en-US" altLang="ko-KR" sz="1800" dirty="0">
                <a:latin typeface="+mj-ea"/>
                <a:ea typeface="+mj-ea"/>
              </a:rPr>
              <a:t>– (2) SQL : </a:t>
            </a:r>
            <a:r>
              <a:rPr lang="en-US" altLang="ko-KR" sz="1800" dirty="0" err="1">
                <a:latin typeface="+mj-ea"/>
                <a:ea typeface="+mj-ea"/>
              </a:rPr>
              <a:t>DDL</a:t>
            </a:r>
            <a:r>
              <a:rPr lang="en-US" altLang="ko-KR" sz="1800" baseline="30000" dirty="0" err="1">
                <a:latin typeface="+mj-ea"/>
                <a:ea typeface="+mj-ea"/>
              </a:rPr>
              <a:t>Data</a:t>
            </a:r>
            <a:r>
              <a:rPr lang="en-US" altLang="ko-KR" sz="1800" baseline="30000" dirty="0">
                <a:latin typeface="+mj-ea"/>
                <a:ea typeface="+mj-ea"/>
              </a:rPr>
              <a:t> Definition Language</a:t>
            </a:r>
            <a:r>
              <a:rPr lang="ko-KR" altLang="en-US" sz="1800" dirty="0">
                <a:latin typeface="+mj-ea"/>
                <a:ea typeface="+mj-ea"/>
              </a:rPr>
              <a:t>과 </a:t>
            </a:r>
            <a:r>
              <a:rPr lang="en-US" altLang="ko-KR" sz="1800" dirty="0" err="1">
                <a:latin typeface="+mj-ea"/>
                <a:ea typeface="+mj-ea"/>
              </a:rPr>
              <a:t>DML</a:t>
            </a:r>
            <a:r>
              <a:rPr lang="en-US" altLang="ko-KR" sz="1800" baseline="30000" dirty="0" err="1">
                <a:latin typeface="+mj-ea"/>
                <a:ea typeface="+mj-ea"/>
              </a:rPr>
              <a:t>Data</a:t>
            </a:r>
            <a:r>
              <a:rPr lang="en-US" altLang="ko-KR" sz="1800" baseline="30000" dirty="0">
                <a:latin typeface="+mj-ea"/>
                <a:ea typeface="+mj-ea"/>
              </a:rPr>
              <a:t> Manipulation Language</a:t>
            </a:r>
            <a:endParaRPr lang="ko-KR" altLang="en-US" sz="18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MySQL </a:t>
            </a:r>
            <a:r>
              <a:rPr lang="ko-KR" altLang="en-US" dirty="0"/>
              <a:t>실행과 </a:t>
            </a:r>
            <a:r>
              <a:rPr lang="en-US" altLang="ko-KR" dirty="0"/>
              <a:t>SQL </a:t>
            </a:r>
            <a:r>
              <a:rPr lang="ko-KR" altLang="en-US" dirty="0"/>
              <a:t>사용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1752600"/>
            <a:ext cx="7678782" cy="407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502075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47800" y="620688"/>
            <a:ext cx="8305800" cy="416440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3.3 SQL </a:t>
            </a:r>
            <a:r>
              <a:rPr lang="ko-KR" altLang="en-US" sz="1800" dirty="0">
                <a:latin typeface="+mj-ea"/>
                <a:ea typeface="+mj-ea"/>
              </a:rPr>
              <a:t>개요 </a:t>
            </a:r>
            <a:r>
              <a:rPr lang="en-US" altLang="ko-KR" sz="1800" dirty="0">
                <a:latin typeface="+mj-ea"/>
                <a:ea typeface="+mj-ea"/>
              </a:rPr>
              <a:t>– (2) SQL : </a:t>
            </a:r>
            <a:r>
              <a:rPr lang="en-US" altLang="ko-KR" sz="1800" dirty="0" err="1">
                <a:latin typeface="+mj-ea"/>
                <a:ea typeface="+mj-ea"/>
              </a:rPr>
              <a:t>DDL</a:t>
            </a:r>
            <a:r>
              <a:rPr lang="en-US" altLang="ko-KR" sz="1800" baseline="30000" dirty="0" err="1">
                <a:latin typeface="+mj-ea"/>
                <a:ea typeface="+mj-ea"/>
              </a:rPr>
              <a:t>Data</a:t>
            </a:r>
            <a:r>
              <a:rPr lang="en-US" altLang="ko-KR" sz="1800" baseline="30000" dirty="0">
                <a:latin typeface="+mj-ea"/>
                <a:ea typeface="+mj-ea"/>
              </a:rPr>
              <a:t> Definition Language</a:t>
            </a:r>
            <a:r>
              <a:rPr lang="ko-KR" altLang="en-US" sz="1800" dirty="0">
                <a:latin typeface="+mj-ea"/>
                <a:ea typeface="+mj-ea"/>
              </a:rPr>
              <a:t>과 </a:t>
            </a:r>
            <a:r>
              <a:rPr lang="en-US" altLang="ko-KR" sz="1800" dirty="0" err="1">
                <a:latin typeface="+mj-ea"/>
                <a:ea typeface="+mj-ea"/>
              </a:rPr>
              <a:t>DML</a:t>
            </a:r>
            <a:r>
              <a:rPr lang="en-US" altLang="ko-KR" sz="1800" baseline="30000" dirty="0" err="1">
                <a:latin typeface="+mj-ea"/>
                <a:ea typeface="+mj-ea"/>
              </a:rPr>
              <a:t>Data</a:t>
            </a:r>
            <a:r>
              <a:rPr lang="en-US" altLang="ko-KR" sz="1800" baseline="30000" dirty="0">
                <a:latin typeface="+mj-ea"/>
                <a:ea typeface="+mj-ea"/>
              </a:rPr>
              <a:t> Manipulation Language</a:t>
            </a:r>
            <a:endParaRPr lang="ko-KR" altLang="en-US" sz="18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MySQL </a:t>
            </a:r>
            <a:r>
              <a:rPr lang="ko-KR" altLang="en-US" dirty="0"/>
              <a:t>실행과 </a:t>
            </a:r>
            <a:r>
              <a:rPr lang="en-US" altLang="ko-KR" dirty="0"/>
              <a:t>SQL </a:t>
            </a:r>
            <a:r>
              <a:rPr lang="ko-KR" altLang="en-US" dirty="0"/>
              <a:t>사용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4722" y="1936989"/>
            <a:ext cx="8516557" cy="2984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805099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392888" cy="416440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3.3 SQL </a:t>
            </a:r>
            <a:r>
              <a:rPr lang="ko-KR" altLang="en-US" sz="1800" dirty="0">
                <a:latin typeface="+mj-ea"/>
                <a:ea typeface="+mj-ea"/>
              </a:rPr>
              <a:t>개요 </a:t>
            </a:r>
            <a:r>
              <a:rPr lang="en-US" altLang="ko-KR" sz="1800" dirty="0">
                <a:latin typeface="+mj-ea"/>
                <a:ea typeface="+mj-ea"/>
              </a:rPr>
              <a:t>– (3) </a:t>
            </a:r>
            <a:r>
              <a:rPr lang="ko-KR" altLang="en-US" sz="1800" dirty="0">
                <a:latin typeface="+mj-ea"/>
                <a:ea typeface="+mj-ea"/>
              </a:rPr>
              <a:t>테이블 필드 </a:t>
            </a:r>
            <a:r>
              <a:rPr lang="ko-KR" altLang="en-US" sz="1800" dirty="0" err="1">
                <a:latin typeface="+mj-ea"/>
                <a:ea typeface="+mj-ea"/>
              </a:rPr>
              <a:t>자료형</a:t>
            </a:r>
            <a:endParaRPr lang="ko-KR" altLang="en-US" sz="18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MySQL </a:t>
            </a:r>
            <a:r>
              <a:rPr lang="ko-KR" altLang="en-US" dirty="0"/>
              <a:t>실행과 </a:t>
            </a:r>
            <a:r>
              <a:rPr lang="en-US" altLang="ko-KR" dirty="0"/>
              <a:t>SQL </a:t>
            </a:r>
            <a:r>
              <a:rPr lang="ko-KR" altLang="en-US" dirty="0"/>
              <a:t>사용</a:t>
            </a: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주요 필드 </a:t>
            </a:r>
            <a:r>
              <a:rPr lang="ko-KR" altLang="en-US" sz="2400" dirty="0" err="1"/>
              <a:t>자료형</a:t>
            </a:r>
            <a:endParaRPr lang="en-US" altLang="ko-KR" sz="2400" dirty="0"/>
          </a:p>
          <a:p>
            <a:pPr lvl="1"/>
            <a:r>
              <a:rPr lang="ko-KR" altLang="en-US" sz="2000" dirty="0"/>
              <a:t>필드 </a:t>
            </a:r>
            <a:r>
              <a:rPr lang="en-US" altLang="ko-KR" sz="2000" dirty="0"/>
              <a:t>: </a:t>
            </a:r>
            <a:r>
              <a:rPr lang="ko-KR" altLang="en-US" sz="2000" dirty="0"/>
              <a:t>테이블을 구성하는 가장 작은 단위의 데이터</a:t>
            </a:r>
            <a:endParaRPr lang="en-US" altLang="ko-KR" sz="2000" dirty="0"/>
          </a:p>
          <a:p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514600"/>
            <a:ext cx="5778982" cy="406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9081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392888" cy="416440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3.4 SQL </a:t>
            </a:r>
            <a:r>
              <a:rPr lang="ko-KR" altLang="en-US" sz="1800" dirty="0">
                <a:latin typeface="+mj-ea"/>
                <a:ea typeface="+mj-ea"/>
              </a:rPr>
              <a:t>사용</a:t>
            </a:r>
            <a:endParaRPr lang="ko-KR" altLang="en-US" sz="18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MySQL </a:t>
            </a:r>
            <a:r>
              <a:rPr lang="ko-KR" altLang="en-US" dirty="0"/>
              <a:t>실행과 </a:t>
            </a:r>
            <a:r>
              <a:rPr lang="en-US" altLang="ko-KR" dirty="0"/>
              <a:t>SQL </a:t>
            </a:r>
            <a:r>
              <a:rPr lang="ko-KR" altLang="en-US" dirty="0"/>
              <a:t>사용</a:t>
            </a: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주요 </a:t>
            </a:r>
            <a:r>
              <a:rPr lang="en-US" altLang="ko-KR" sz="2400" dirty="0"/>
              <a:t>SQL </a:t>
            </a:r>
            <a:r>
              <a:rPr lang="ko-KR" altLang="en-US" sz="2400" dirty="0"/>
              <a:t>명령어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839" y="2154743"/>
            <a:ext cx="8570323" cy="2548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4360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392888" cy="416440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3.4 SQL </a:t>
            </a:r>
            <a:r>
              <a:rPr lang="ko-KR" altLang="en-US" sz="1800" dirty="0">
                <a:latin typeface="+mj-ea"/>
                <a:ea typeface="+mj-ea"/>
              </a:rPr>
              <a:t>사용</a:t>
            </a:r>
            <a:endParaRPr lang="ko-KR" altLang="en-US" sz="18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MySQL </a:t>
            </a:r>
            <a:r>
              <a:rPr lang="ko-KR" altLang="en-US" dirty="0"/>
              <a:t>실행과 </a:t>
            </a:r>
            <a:r>
              <a:rPr lang="en-US" altLang="ko-KR" dirty="0"/>
              <a:t>SQL </a:t>
            </a:r>
            <a:r>
              <a:rPr lang="ko-KR" altLang="en-US" dirty="0"/>
              <a:t>사용</a:t>
            </a: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주요 </a:t>
            </a:r>
            <a:r>
              <a:rPr lang="en-US" altLang="ko-KR" sz="2400" dirty="0"/>
              <a:t>SQL </a:t>
            </a:r>
            <a:r>
              <a:rPr lang="ko-KR" altLang="en-US" sz="2400" dirty="0"/>
              <a:t>명령어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981200"/>
            <a:ext cx="6980711" cy="4416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116450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392888" cy="416440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3.4 SQL </a:t>
            </a:r>
            <a:r>
              <a:rPr lang="ko-KR" altLang="en-US" sz="1800" dirty="0">
                <a:latin typeface="+mj-ea"/>
                <a:ea typeface="+mj-ea"/>
              </a:rPr>
              <a:t>사용</a:t>
            </a:r>
            <a:endParaRPr lang="ko-KR" altLang="en-US" sz="18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MySQL </a:t>
            </a:r>
            <a:r>
              <a:rPr lang="ko-KR" altLang="en-US" dirty="0"/>
              <a:t>실행과 </a:t>
            </a:r>
            <a:r>
              <a:rPr lang="en-US" altLang="ko-KR" dirty="0"/>
              <a:t>SQL </a:t>
            </a:r>
            <a:r>
              <a:rPr lang="ko-KR" altLang="en-US" dirty="0"/>
              <a:t>사용</a:t>
            </a: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주요 </a:t>
            </a:r>
            <a:r>
              <a:rPr lang="en-US" altLang="ko-KR" sz="2400" dirty="0"/>
              <a:t>SQL </a:t>
            </a:r>
            <a:r>
              <a:rPr lang="ko-KR" altLang="en-US" sz="2400" dirty="0"/>
              <a:t>명령어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0759" y="2418197"/>
            <a:ext cx="7844481" cy="2021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7207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파일 시스템</a:t>
            </a:r>
            <a:endParaRPr lang="en-US" altLang="ko-KR" sz="2400" dirty="0"/>
          </a:p>
          <a:p>
            <a:pPr lvl="1"/>
            <a:r>
              <a:rPr lang="ko-KR" altLang="en-US" sz="2000" dirty="0"/>
              <a:t>작고 간단한 응용에 가능</a:t>
            </a:r>
            <a:r>
              <a:rPr lang="en-US" altLang="ko-KR" sz="2000" dirty="0"/>
              <a:t>(13</a:t>
            </a:r>
            <a:r>
              <a:rPr lang="ko-KR" altLang="en-US" sz="2000" dirty="0"/>
              <a:t>장</a:t>
            </a:r>
            <a:r>
              <a:rPr lang="en-US" altLang="ko-KR" sz="2000" dirty="0"/>
              <a:t>)</a:t>
            </a:r>
          </a:p>
          <a:p>
            <a:pPr lvl="1"/>
            <a:r>
              <a:rPr lang="ko-KR" altLang="en-US" sz="2000" dirty="0"/>
              <a:t>순차적인 데이터를 공란이나 쉼표 등으로 구분하여 저장</a:t>
            </a:r>
            <a:endParaRPr lang="en-US" altLang="ko-KR" sz="2000" dirty="0"/>
          </a:p>
          <a:p>
            <a:pPr lvl="1"/>
            <a:r>
              <a:rPr lang="ko-KR" altLang="en-US" sz="2000" dirty="0"/>
              <a:t>대부분의 응용 프로그램에서 효율적인 문제로 파일 시스템 사용 안함</a:t>
            </a:r>
            <a:endParaRPr lang="en-US" altLang="ko-KR" sz="20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1.1 </a:t>
            </a:r>
            <a:r>
              <a:rPr lang="ko-KR" altLang="en-US" dirty="0">
                <a:latin typeface="+mj-ea"/>
                <a:ea typeface="+mj-ea"/>
              </a:rPr>
              <a:t>파일 시스템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 </a:t>
            </a:r>
            <a:r>
              <a:rPr lang="ko-KR" altLang="en-US" dirty="0"/>
              <a:t>데이터 저장 </a:t>
            </a:r>
            <a:r>
              <a:rPr lang="en-US" altLang="ko-KR" dirty="0"/>
              <a:t>: </a:t>
            </a:r>
            <a:r>
              <a:rPr lang="ko-KR" altLang="en-US" dirty="0"/>
              <a:t>파일 시스템과 데이터베이스 시스템</a:t>
            </a:r>
          </a:p>
        </p:txBody>
      </p:sp>
    </p:spTree>
    <p:extLst>
      <p:ext uri="{BB962C8B-B14F-4D97-AF65-F5344CB8AC3E}">
        <p14:creationId xmlns:p14="http://schemas.microsoft.com/office/powerpoint/2010/main" val="174484856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392888" cy="416440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3.4 SQL </a:t>
            </a:r>
            <a:r>
              <a:rPr lang="ko-KR" altLang="en-US" sz="1800" dirty="0">
                <a:latin typeface="+mj-ea"/>
                <a:ea typeface="+mj-ea"/>
              </a:rPr>
              <a:t>사용</a:t>
            </a:r>
            <a:endParaRPr lang="ko-KR" altLang="en-US" sz="18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MySQL </a:t>
            </a:r>
            <a:r>
              <a:rPr lang="ko-KR" altLang="en-US" dirty="0"/>
              <a:t>실행과 </a:t>
            </a:r>
            <a:r>
              <a:rPr lang="en-US" altLang="ko-KR" dirty="0"/>
              <a:t>SQL </a:t>
            </a:r>
            <a:r>
              <a:rPr lang="ko-KR" altLang="en-US" dirty="0"/>
              <a:t>사용</a:t>
            </a: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주요 </a:t>
            </a:r>
            <a:r>
              <a:rPr lang="en-US" altLang="ko-KR" sz="2400" dirty="0"/>
              <a:t>SQL </a:t>
            </a:r>
            <a:r>
              <a:rPr lang="ko-KR" altLang="en-US" sz="2400" dirty="0"/>
              <a:t>명령어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905000"/>
            <a:ext cx="6247537" cy="4736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40822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392888" cy="416440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3.4 SQL </a:t>
            </a:r>
            <a:r>
              <a:rPr lang="ko-KR" altLang="en-US" sz="1800" dirty="0">
                <a:latin typeface="+mj-ea"/>
                <a:ea typeface="+mj-ea"/>
              </a:rPr>
              <a:t>사용</a:t>
            </a:r>
            <a:endParaRPr lang="ko-KR" altLang="en-US" sz="18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MySQL </a:t>
            </a:r>
            <a:r>
              <a:rPr lang="ko-KR" altLang="en-US" dirty="0"/>
              <a:t>실행과 </a:t>
            </a:r>
            <a:r>
              <a:rPr lang="en-US" altLang="ko-KR" dirty="0"/>
              <a:t>SQL </a:t>
            </a:r>
            <a:r>
              <a:rPr lang="ko-KR" altLang="en-US" dirty="0"/>
              <a:t>사용</a:t>
            </a: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주요 </a:t>
            </a:r>
            <a:r>
              <a:rPr lang="en-US" altLang="ko-KR" sz="2400" dirty="0"/>
              <a:t>SQL </a:t>
            </a:r>
            <a:r>
              <a:rPr lang="ko-KR" altLang="en-US" sz="2400" dirty="0"/>
              <a:t>명령어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39" y="1998821"/>
            <a:ext cx="8478921" cy="2860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869171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392888" cy="416440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3.4 SQL </a:t>
            </a:r>
            <a:r>
              <a:rPr lang="ko-KR" altLang="en-US" sz="1800" dirty="0">
                <a:latin typeface="+mj-ea"/>
                <a:ea typeface="+mj-ea"/>
              </a:rPr>
              <a:t>사용</a:t>
            </a:r>
            <a:endParaRPr lang="ko-KR" altLang="en-US" sz="18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MySQL </a:t>
            </a:r>
            <a:r>
              <a:rPr lang="ko-KR" altLang="en-US" dirty="0"/>
              <a:t>실행과 </a:t>
            </a:r>
            <a:r>
              <a:rPr lang="en-US" altLang="ko-KR" dirty="0"/>
              <a:t>SQL </a:t>
            </a:r>
            <a:r>
              <a:rPr lang="ko-KR" altLang="en-US" dirty="0"/>
              <a:t>사용</a:t>
            </a: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주요 </a:t>
            </a:r>
            <a:r>
              <a:rPr lang="en-US" altLang="ko-KR" sz="2400" dirty="0"/>
              <a:t>SQL </a:t>
            </a:r>
            <a:r>
              <a:rPr lang="ko-KR" altLang="en-US" sz="2400" dirty="0"/>
              <a:t>명령어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057400"/>
            <a:ext cx="8382142" cy="4048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897216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392888" cy="416440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3.4 SQL </a:t>
            </a:r>
            <a:r>
              <a:rPr lang="ko-KR" altLang="en-US" sz="1800" dirty="0">
                <a:latin typeface="+mj-ea"/>
                <a:ea typeface="+mj-ea"/>
              </a:rPr>
              <a:t>사용</a:t>
            </a:r>
            <a:endParaRPr lang="ko-KR" altLang="en-US" sz="18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MySQL </a:t>
            </a:r>
            <a:r>
              <a:rPr lang="ko-KR" altLang="en-US" dirty="0"/>
              <a:t>실행과 </a:t>
            </a:r>
            <a:r>
              <a:rPr lang="en-US" altLang="ko-KR" dirty="0"/>
              <a:t>SQL </a:t>
            </a:r>
            <a:r>
              <a:rPr lang="ko-KR" altLang="en-US" dirty="0"/>
              <a:t>사용</a:t>
            </a: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주요 </a:t>
            </a:r>
            <a:r>
              <a:rPr lang="en-US" altLang="ko-KR" sz="2400" dirty="0"/>
              <a:t>SQL </a:t>
            </a:r>
            <a:r>
              <a:rPr lang="ko-KR" altLang="en-US" sz="2400" dirty="0"/>
              <a:t>명령어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905000"/>
            <a:ext cx="6781800" cy="4799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000598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392888" cy="416440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3.4 SQL </a:t>
            </a:r>
            <a:r>
              <a:rPr lang="ko-KR" altLang="en-US" sz="1800" dirty="0">
                <a:latin typeface="+mj-ea"/>
                <a:ea typeface="+mj-ea"/>
              </a:rPr>
              <a:t>사용</a:t>
            </a:r>
            <a:endParaRPr lang="ko-KR" altLang="en-US" sz="18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MySQL </a:t>
            </a:r>
            <a:r>
              <a:rPr lang="ko-KR" altLang="en-US" dirty="0"/>
              <a:t>실행과 </a:t>
            </a:r>
            <a:r>
              <a:rPr lang="en-US" altLang="ko-KR" dirty="0"/>
              <a:t>SQL </a:t>
            </a:r>
            <a:r>
              <a:rPr lang="ko-KR" altLang="en-US" dirty="0"/>
              <a:t>사용</a:t>
            </a: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주요 </a:t>
            </a:r>
            <a:r>
              <a:rPr lang="en-US" altLang="ko-KR" sz="2400" dirty="0"/>
              <a:t>SQL </a:t>
            </a:r>
            <a:r>
              <a:rPr lang="ko-KR" altLang="en-US" sz="2400" dirty="0"/>
              <a:t>명령어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274" y="2057400"/>
            <a:ext cx="8495051" cy="350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956685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392888" cy="416440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3.4 SQL </a:t>
            </a:r>
            <a:r>
              <a:rPr lang="ko-KR" altLang="en-US" sz="1800" dirty="0">
                <a:latin typeface="+mj-ea"/>
                <a:ea typeface="+mj-ea"/>
              </a:rPr>
              <a:t>사용</a:t>
            </a:r>
            <a:endParaRPr lang="ko-KR" altLang="en-US" sz="18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MySQL </a:t>
            </a:r>
            <a:r>
              <a:rPr lang="ko-KR" altLang="en-US" dirty="0"/>
              <a:t>실행과 </a:t>
            </a:r>
            <a:r>
              <a:rPr lang="en-US" altLang="ko-KR" dirty="0"/>
              <a:t>SQL </a:t>
            </a:r>
            <a:r>
              <a:rPr lang="ko-KR" altLang="en-US" dirty="0"/>
              <a:t>사용</a:t>
            </a: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주요 </a:t>
            </a:r>
            <a:r>
              <a:rPr lang="en-US" altLang="ko-KR" sz="2400" dirty="0"/>
              <a:t>SQL </a:t>
            </a:r>
            <a:r>
              <a:rPr lang="ko-KR" altLang="en-US" sz="2400" dirty="0"/>
              <a:t>명령어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914400" y="2209800"/>
            <a:ext cx="6553200" cy="3962400"/>
            <a:chOff x="1958093" y="2149277"/>
            <a:chExt cx="5989815" cy="3319082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58093" y="2149277"/>
              <a:ext cx="5989815" cy="2559446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19865" y="4704081"/>
              <a:ext cx="4701205" cy="7642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10358986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392888" cy="416440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3.4 SQL </a:t>
            </a:r>
            <a:r>
              <a:rPr lang="ko-KR" altLang="en-US" sz="1800" dirty="0">
                <a:latin typeface="+mj-ea"/>
                <a:ea typeface="+mj-ea"/>
              </a:rPr>
              <a:t>사용</a:t>
            </a:r>
            <a:endParaRPr lang="ko-KR" altLang="en-US" sz="18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MySQL </a:t>
            </a:r>
            <a:r>
              <a:rPr lang="ko-KR" altLang="en-US" dirty="0"/>
              <a:t>실행과 </a:t>
            </a:r>
            <a:r>
              <a:rPr lang="en-US" altLang="ko-KR" dirty="0"/>
              <a:t>SQL </a:t>
            </a:r>
            <a:r>
              <a:rPr lang="ko-KR" altLang="en-US" dirty="0"/>
              <a:t>사용</a:t>
            </a: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주요 </a:t>
            </a:r>
            <a:r>
              <a:rPr lang="en-US" altLang="ko-KR" sz="2400" dirty="0"/>
              <a:t>SQL </a:t>
            </a:r>
            <a:r>
              <a:rPr lang="ko-KR" altLang="en-US" sz="2400" dirty="0"/>
              <a:t>명령어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2209800"/>
            <a:ext cx="5744452" cy="406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56388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392888" cy="416440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3.4 SQL </a:t>
            </a:r>
            <a:r>
              <a:rPr lang="ko-KR" altLang="en-US" sz="1800" dirty="0">
                <a:latin typeface="+mj-ea"/>
                <a:ea typeface="+mj-ea"/>
              </a:rPr>
              <a:t>사용</a:t>
            </a:r>
            <a:endParaRPr lang="ko-KR" altLang="en-US" sz="18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MySQL </a:t>
            </a:r>
            <a:r>
              <a:rPr lang="ko-KR" altLang="en-US" dirty="0"/>
              <a:t>실행과 </a:t>
            </a:r>
            <a:r>
              <a:rPr lang="en-US" altLang="ko-KR" dirty="0"/>
              <a:t>SQL </a:t>
            </a:r>
            <a:r>
              <a:rPr lang="ko-KR" altLang="en-US" dirty="0"/>
              <a:t>사용</a:t>
            </a: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주요 </a:t>
            </a:r>
            <a:r>
              <a:rPr lang="en-US" altLang="ko-KR" sz="2400" dirty="0"/>
              <a:t>SQL </a:t>
            </a:r>
            <a:r>
              <a:rPr lang="ko-KR" altLang="en-US" sz="2400" dirty="0"/>
              <a:t>명령어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1408661" y="2133600"/>
            <a:ext cx="6936277" cy="4661214"/>
            <a:chOff x="1550571" y="2179853"/>
            <a:chExt cx="6936277" cy="466121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50571" y="2179853"/>
              <a:ext cx="6936277" cy="466121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 rot="10800000" flipV="1">
              <a:off x="1905000" y="6019800"/>
              <a:ext cx="38100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/>
                <a:t>d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1891249787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392888" cy="416440"/>
          </a:xfrm>
        </p:spPr>
        <p:txBody>
          <a:bodyPr>
            <a:noAutofit/>
          </a:bodyPr>
          <a:lstStyle/>
          <a:p>
            <a:r>
              <a:rPr lang="en-US" altLang="ko-KR" sz="1800" dirty="0">
                <a:latin typeface="+mj-ea"/>
                <a:ea typeface="+mj-ea"/>
              </a:rPr>
              <a:t>3.4 SQL </a:t>
            </a:r>
            <a:r>
              <a:rPr lang="ko-KR" altLang="en-US" sz="1800" dirty="0">
                <a:latin typeface="+mj-ea"/>
                <a:ea typeface="+mj-ea"/>
              </a:rPr>
              <a:t>사용</a:t>
            </a:r>
            <a:endParaRPr lang="ko-KR" altLang="en-US" sz="18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MySQL </a:t>
            </a:r>
            <a:r>
              <a:rPr lang="ko-KR" altLang="en-US" dirty="0"/>
              <a:t>실행과 </a:t>
            </a:r>
            <a:r>
              <a:rPr lang="en-US" altLang="ko-KR" dirty="0"/>
              <a:t>SQL </a:t>
            </a:r>
            <a:r>
              <a:rPr lang="ko-KR" altLang="en-US" dirty="0"/>
              <a:t>사용</a:t>
            </a:r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주요 </a:t>
            </a:r>
            <a:r>
              <a:rPr lang="en-US" altLang="ko-KR" sz="2400" dirty="0"/>
              <a:t>SQL </a:t>
            </a:r>
            <a:r>
              <a:rPr lang="ko-KR" altLang="en-US" sz="2400" dirty="0"/>
              <a:t>명령어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057400"/>
            <a:ext cx="5744452" cy="406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89965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392888" cy="416440"/>
          </a:xfrm>
        </p:spPr>
        <p:txBody>
          <a:bodyPr>
            <a:noAutofit/>
          </a:bodyPr>
          <a:lstStyle/>
          <a:p>
            <a:endParaRPr lang="ko-KR" altLang="en-US" sz="18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en-US" altLang="ko-KR" b="0" dirty="0" err="1"/>
              <a:t>JDBC</a:t>
            </a:r>
            <a:r>
              <a:rPr lang="en-US" altLang="ko-KR" b="0" baseline="30000" dirty="0" err="1"/>
              <a:t>Java</a:t>
            </a:r>
            <a:r>
              <a:rPr lang="en-US" altLang="ko-KR" b="0" baseline="30000" dirty="0"/>
              <a:t> </a:t>
            </a:r>
            <a:r>
              <a:rPr lang="en-US" altLang="ko-KR" b="0" baseline="30000" dirty="0" err="1"/>
              <a:t>DataBase</a:t>
            </a:r>
            <a:r>
              <a:rPr lang="en-US" altLang="ko-KR" b="0" baseline="30000" dirty="0"/>
              <a:t> Connectivity</a:t>
            </a:r>
            <a:endParaRPr lang="ko-KR" altLang="en-US" baseline="30000" dirty="0"/>
          </a:p>
        </p:txBody>
      </p:sp>
      <p:sp>
        <p:nvSpPr>
          <p:cNvPr id="8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/>
              <a:t>자바 언어와 </a:t>
            </a:r>
            <a:r>
              <a:rPr lang="en-US" altLang="ko-KR" sz="2400" dirty="0"/>
              <a:t>DBMS</a:t>
            </a:r>
            <a:r>
              <a:rPr lang="ko-KR" altLang="en-US" sz="2400" dirty="0"/>
              <a:t>를 연동하기 위한 </a:t>
            </a:r>
            <a:r>
              <a:rPr lang="en-US" altLang="ko-KR" sz="2400" dirty="0"/>
              <a:t>API</a:t>
            </a:r>
            <a:r>
              <a:rPr lang="ko-KR" altLang="en-US" sz="2400" dirty="0"/>
              <a:t>와 드라이버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2743200"/>
            <a:ext cx="7333081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557608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파일 시스템 문제점</a:t>
            </a:r>
            <a:endParaRPr lang="en-US" altLang="ko-KR" sz="2400" dirty="0"/>
          </a:p>
          <a:p>
            <a:pPr lvl="1"/>
            <a:r>
              <a:rPr lang="ko-KR" altLang="en-US" b="0" dirty="0"/>
              <a:t>데이터의 종속성 문제뿐만 아니라 데이터의 무결성</a:t>
            </a:r>
            <a:r>
              <a:rPr lang="en-US" altLang="ko-KR" sz="1200" b="0" dirty="0"/>
              <a:t>data integrity</a:t>
            </a:r>
            <a:r>
              <a:rPr lang="en-US" altLang="ko-KR" b="0" dirty="0"/>
              <a:t>(</a:t>
            </a:r>
            <a:r>
              <a:rPr lang="ko-KR" altLang="en-US" b="0" dirty="0"/>
              <a:t>데이터의 정확성</a:t>
            </a:r>
            <a:r>
              <a:rPr lang="en-US" altLang="ko-KR" b="0" dirty="0"/>
              <a:t>, </a:t>
            </a:r>
            <a:r>
              <a:rPr lang="ko-KR" altLang="en-US" b="0" dirty="0"/>
              <a:t>일관성</a:t>
            </a:r>
            <a:r>
              <a:rPr lang="en-US" altLang="ko-KR" b="0" dirty="0"/>
              <a:t>, </a:t>
            </a:r>
            <a:r>
              <a:rPr lang="ko-KR" altLang="en-US" b="0" dirty="0"/>
              <a:t>유효성을 유지하는 것</a:t>
            </a:r>
            <a:r>
              <a:rPr lang="en-US" altLang="ko-KR" b="0" dirty="0"/>
              <a:t>)</a:t>
            </a:r>
            <a:r>
              <a:rPr lang="ko-KR" altLang="en-US" b="0" dirty="0"/>
              <a:t>과 같은 문제점이 발생</a:t>
            </a:r>
            <a:endParaRPr lang="en-US" altLang="ko-KR" sz="48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1.1 </a:t>
            </a:r>
            <a:r>
              <a:rPr lang="ko-KR" altLang="en-US" dirty="0">
                <a:latin typeface="+mj-ea"/>
                <a:ea typeface="+mj-ea"/>
              </a:rPr>
              <a:t>파일 시스템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 </a:t>
            </a:r>
            <a:r>
              <a:rPr lang="ko-KR" altLang="en-US" dirty="0"/>
              <a:t>데이터 저장 </a:t>
            </a:r>
            <a:r>
              <a:rPr lang="en-US" altLang="ko-KR" dirty="0"/>
              <a:t>: </a:t>
            </a:r>
            <a:r>
              <a:rPr lang="ko-KR" altLang="en-US" dirty="0"/>
              <a:t>파일 시스템과 데이터베이스 시스템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80" y="2590800"/>
            <a:ext cx="5334000" cy="249218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3411" y="3844510"/>
            <a:ext cx="4285940" cy="3013490"/>
          </a:xfrm>
          <a:prstGeom prst="rect">
            <a:avLst/>
          </a:prstGeom>
        </p:spPr>
      </p:pic>
      <p:sp>
        <p:nvSpPr>
          <p:cNvPr id="5" name="위로 굽은 화살표 4"/>
          <p:cNvSpPr/>
          <p:nvPr/>
        </p:nvSpPr>
        <p:spPr>
          <a:xfrm rot="5400000">
            <a:off x="4240309" y="4772136"/>
            <a:ext cx="838200" cy="936819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732950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762000"/>
            <a:ext cx="7392888" cy="416440"/>
          </a:xfrm>
        </p:spPr>
        <p:txBody>
          <a:bodyPr>
            <a:noAutofit/>
          </a:bodyPr>
          <a:lstStyle/>
          <a:p>
            <a:r>
              <a:rPr lang="en-US" altLang="ko-KR" sz="2800" baseline="30000" dirty="0">
                <a:latin typeface="+mj-ea"/>
                <a:ea typeface="+mj-ea"/>
              </a:rPr>
              <a:t>4.1 </a:t>
            </a:r>
            <a:r>
              <a:rPr lang="ko-KR" altLang="en-US" sz="2800" baseline="30000" dirty="0">
                <a:latin typeface="+mj-ea"/>
                <a:ea typeface="+mj-ea"/>
              </a:rPr>
              <a:t>이클립스에서 </a:t>
            </a:r>
            <a:r>
              <a:rPr lang="en-US" altLang="ko-KR" sz="2800" baseline="30000" dirty="0">
                <a:latin typeface="+mj-ea"/>
                <a:ea typeface="+mj-ea"/>
              </a:rPr>
              <a:t>JDBC </a:t>
            </a:r>
            <a:r>
              <a:rPr lang="ko-KR" altLang="en-US" sz="2800" baseline="30000" dirty="0">
                <a:latin typeface="+mj-ea"/>
                <a:ea typeface="+mj-ea"/>
              </a:rPr>
              <a:t>드라이버의 경로를 지정하는 방법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en-US" altLang="ko-KR" b="0" dirty="0" err="1"/>
              <a:t>JDBC</a:t>
            </a:r>
            <a:r>
              <a:rPr lang="en-US" altLang="ko-KR" b="0" baseline="30000" dirty="0" err="1"/>
              <a:t>Java</a:t>
            </a:r>
            <a:r>
              <a:rPr lang="en-US" altLang="ko-KR" b="0" baseline="30000" dirty="0"/>
              <a:t> </a:t>
            </a:r>
            <a:r>
              <a:rPr lang="en-US" altLang="ko-KR" b="0" baseline="30000" dirty="0" err="1"/>
              <a:t>DataBase</a:t>
            </a:r>
            <a:r>
              <a:rPr lang="en-US" altLang="ko-KR" b="0" baseline="30000" dirty="0"/>
              <a:t> Connectivity</a:t>
            </a:r>
            <a:endParaRPr lang="ko-KR" altLang="en-US" baseline="30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929" y="1796465"/>
            <a:ext cx="6530142" cy="3265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775100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762000"/>
            <a:ext cx="7392888" cy="416440"/>
          </a:xfrm>
        </p:spPr>
        <p:txBody>
          <a:bodyPr>
            <a:noAutofit/>
          </a:bodyPr>
          <a:lstStyle/>
          <a:p>
            <a:r>
              <a:rPr lang="en-US" altLang="ko-KR" sz="2800" baseline="30000" dirty="0">
                <a:latin typeface="+mj-ea"/>
                <a:ea typeface="+mj-ea"/>
              </a:rPr>
              <a:t>4.1 </a:t>
            </a:r>
            <a:r>
              <a:rPr lang="ko-KR" altLang="en-US" sz="2800" baseline="30000" dirty="0">
                <a:latin typeface="+mj-ea"/>
                <a:ea typeface="+mj-ea"/>
              </a:rPr>
              <a:t>이클립스에서 </a:t>
            </a:r>
            <a:r>
              <a:rPr lang="en-US" altLang="ko-KR" sz="2800" baseline="30000" dirty="0">
                <a:latin typeface="+mj-ea"/>
                <a:ea typeface="+mj-ea"/>
              </a:rPr>
              <a:t>JDBC </a:t>
            </a:r>
            <a:r>
              <a:rPr lang="ko-KR" altLang="en-US" sz="2800" baseline="30000" dirty="0">
                <a:latin typeface="+mj-ea"/>
                <a:ea typeface="+mj-ea"/>
              </a:rPr>
              <a:t>드라이버의 경로를 지정하는 방법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en-US" altLang="ko-KR" b="0" dirty="0" err="1"/>
              <a:t>JDBC</a:t>
            </a:r>
            <a:r>
              <a:rPr lang="en-US" altLang="ko-KR" b="0" baseline="30000" dirty="0" err="1"/>
              <a:t>Java</a:t>
            </a:r>
            <a:r>
              <a:rPr lang="en-US" altLang="ko-KR" b="0" baseline="30000" dirty="0"/>
              <a:t> </a:t>
            </a:r>
            <a:r>
              <a:rPr lang="en-US" altLang="ko-KR" b="0" baseline="30000" dirty="0" err="1"/>
              <a:t>DataBase</a:t>
            </a:r>
            <a:r>
              <a:rPr lang="en-US" altLang="ko-KR" b="0" baseline="30000" dirty="0"/>
              <a:t> Connectivity</a:t>
            </a:r>
            <a:endParaRPr lang="ko-KR" altLang="en-US" baseline="30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1600200"/>
            <a:ext cx="5475065" cy="493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6408494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762000"/>
            <a:ext cx="7392888" cy="416440"/>
          </a:xfrm>
        </p:spPr>
        <p:txBody>
          <a:bodyPr>
            <a:noAutofit/>
          </a:bodyPr>
          <a:lstStyle/>
          <a:p>
            <a:r>
              <a:rPr lang="en-US" altLang="ko-KR" sz="2800" baseline="30000" dirty="0">
                <a:latin typeface="+mj-ea"/>
                <a:ea typeface="+mj-ea"/>
              </a:rPr>
              <a:t>4.1 </a:t>
            </a:r>
            <a:r>
              <a:rPr lang="ko-KR" altLang="en-US" sz="2800" baseline="30000" dirty="0">
                <a:latin typeface="+mj-ea"/>
                <a:ea typeface="+mj-ea"/>
              </a:rPr>
              <a:t>이클립스에서 </a:t>
            </a:r>
            <a:r>
              <a:rPr lang="en-US" altLang="ko-KR" sz="2800" baseline="30000" dirty="0">
                <a:latin typeface="+mj-ea"/>
                <a:ea typeface="+mj-ea"/>
              </a:rPr>
              <a:t>JDBC </a:t>
            </a:r>
            <a:r>
              <a:rPr lang="ko-KR" altLang="en-US" sz="2800" baseline="30000" dirty="0">
                <a:latin typeface="+mj-ea"/>
                <a:ea typeface="+mj-ea"/>
              </a:rPr>
              <a:t>드라이버의 경로를 지정하는 방법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en-US" altLang="ko-KR" b="0" dirty="0" err="1"/>
              <a:t>JDBC</a:t>
            </a:r>
            <a:r>
              <a:rPr lang="en-US" altLang="ko-KR" b="0" baseline="30000" dirty="0" err="1"/>
              <a:t>Java</a:t>
            </a:r>
            <a:r>
              <a:rPr lang="en-US" altLang="ko-KR" b="0" baseline="30000" dirty="0"/>
              <a:t> </a:t>
            </a:r>
            <a:r>
              <a:rPr lang="en-US" altLang="ko-KR" b="0" baseline="30000" dirty="0" err="1"/>
              <a:t>DataBase</a:t>
            </a:r>
            <a:r>
              <a:rPr lang="en-US" altLang="ko-KR" b="0" baseline="30000" dirty="0"/>
              <a:t> Connectivity</a:t>
            </a:r>
            <a:endParaRPr lang="ko-KR" altLang="en-US" baseline="30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524000"/>
            <a:ext cx="6623988" cy="3677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688326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990600"/>
            <a:ext cx="7392888" cy="275128"/>
          </a:xfrm>
        </p:spPr>
        <p:txBody>
          <a:bodyPr>
            <a:noAutofit/>
          </a:bodyPr>
          <a:lstStyle/>
          <a:p>
            <a:r>
              <a:rPr lang="en-US" altLang="ko-KR" sz="3200" baseline="30000" dirty="0">
                <a:latin typeface="+mj-ea"/>
                <a:ea typeface="+mj-ea"/>
              </a:rPr>
              <a:t>4.2 JDBC </a:t>
            </a:r>
            <a:r>
              <a:rPr lang="ko-KR" altLang="en-US" sz="3200" baseline="30000" dirty="0">
                <a:latin typeface="+mj-ea"/>
                <a:ea typeface="+mj-ea"/>
              </a:rPr>
              <a:t>프로그래밍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en-US" altLang="ko-KR" b="0" dirty="0" err="1"/>
              <a:t>JDBC</a:t>
            </a:r>
            <a:r>
              <a:rPr lang="en-US" altLang="ko-KR" b="0" baseline="30000" dirty="0" err="1"/>
              <a:t>Java</a:t>
            </a:r>
            <a:r>
              <a:rPr lang="en-US" altLang="ko-KR" b="0" baseline="30000" dirty="0"/>
              <a:t> </a:t>
            </a:r>
            <a:r>
              <a:rPr lang="en-US" altLang="ko-KR" b="0" baseline="30000" dirty="0" err="1"/>
              <a:t>DataBase</a:t>
            </a:r>
            <a:r>
              <a:rPr lang="en-US" altLang="ko-KR" b="0" baseline="30000" dirty="0"/>
              <a:t> Connectivity</a:t>
            </a:r>
            <a:endParaRPr lang="ko-KR" altLang="en-US" baseline="30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1981200"/>
            <a:ext cx="5903523" cy="327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1112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990600"/>
            <a:ext cx="7392888" cy="275128"/>
          </a:xfrm>
        </p:spPr>
        <p:txBody>
          <a:bodyPr>
            <a:noAutofit/>
          </a:bodyPr>
          <a:lstStyle/>
          <a:p>
            <a:r>
              <a:rPr lang="en-US" altLang="ko-KR" sz="3200" baseline="30000" dirty="0">
                <a:latin typeface="+mj-ea"/>
                <a:ea typeface="+mj-ea"/>
              </a:rPr>
              <a:t>4.2 JDBC </a:t>
            </a:r>
            <a:r>
              <a:rPr lang="ko-KR" altLang="en-US" sz="3200" baseline="30000" dirty="0">
                <a:latin typeface="+mj-ea"/>
                <a:ea typeface="+mj-ea"/>
              </a:rPr>
              <a:t>프로그래밍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en-US" altLang="ko-KR" b="0" dirty="0" err="1"/>
              <a:t>JDBC</a:t>
            </a:r>
            <a:r>
              <a:rPr lang="en-US" altLang="ko-KR" b="0" baseline="30000" dirty="0" err="1"/>
              <a:t>Java</a:t>
            </a:r>
            <a:r>
              <a:rPr lang="en-US" altLang="ko-KR" b="0" baseline="30000" dirty="0"/>
              <a:t> </a:t>
            </a:r>
            <a:r>
              <a:rPr lang="en-US" altLang="ko-KR" b="0" baseline="30000" dirty="0" err="1"/>
              <a:t>DataBase</a:t>
            </a:r>
            <a:r>
              <a:rPr lang="en-US" altLang="ko-KR" b="0" baseline="30000" dirty="0"/>
              <a:t> Connectivity</a:t>
            </a:r>
            <a:endParaRPr lang="ko-KR" altLang="en-US" baseline="30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447800"/>
            <a:ext cx="5758167" cy="395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065718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990600"/>
            <a:ext cx="7392888" cy="275128"/>
          </a:xfrm>
        </p:spPr>
        <p:txBody>
          <a:bodyPr>
            <a:noAutofit/>
          </a:bodyPr>
          <a:lstStyle/>
          <a:p>
            <a:r>
              <a:rPr lang="en-US" altLang="ko-KR" sz="3200" baseline="30000" dirty="0">
                <a:latin typeface="+mj-ea"/>
                <a:ea typeface="+mj-ea"/>
              </a:rPr>
              <a:t>4.2 JDBC </a:t>
            </a:r>
            <a:r>
              <a:rPr lang="ko-KR" altLang="en-US" sz="3200" baseline="30000" dirty="0">
                <a:latin typeface="+mj-ea"/>
                <a:ea typeface="+mj-ea"/>
              </a:rPr>
              <a:t>프로그래밍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en-US" altLang="ko-KR" b="0" dirty="0" err="1"/>
              <a:t>JDBC</a:t>
            </a:r>
            <a:r>
              <a:rPr lang="en-US" altLang="ko-KR" b="0" baseline="30000" dirty="0" err="1"/>
              <a:t>Java</a:t>
            </a:r>
            <a:r>
              <a:rPr lang="en-US" altLang="ko-KR" b="0" baseline="30000" dirty="0"/>
              <a:t> </a:t>
            </a:r>
            <a:r>
              <a:rPr lang="en-US" altLang="ko-KR" b="0" baseline="30000" dirty="0" err="1"/>
              <a:t>DataBase</a:t>
            </a:r>
            <a:r>
              <a:rPr lang="en-US" altLang="ko-KR" b="0" baseline="30000" dirty="0"/>
              <a:t> Connectivity</a:t>
            </a:r>
            <a:endParaRPr lang="ko-KR" altLang="en-US" baseline="30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447800"/>
            <a:ext cx="6208757" cy="530390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800600"/>
            <a:ext cx="4043569" cy="1435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4346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43779" y="637456"/>
            <a:ext cx="7392888" cy="628272"/>
          </a:xfrm>
        </p:spPr>
        <p:txBody>
          <a:bodyPr>
            <a:noAutofit/>
          </a:bodyPr>
          <a:lstStyle/>
          <a:p>
            <a:r>
              <a:rPr lang="en-US" altLang="ko-KR" sz="3200" baseline="30000" dirty="0">
                <a:latin typeface="+mj-ea"/>
                <a:ea typeface="+mj-ea"/>
              </a:rPr>
              <a:t>4.2 JDBC </a:t>
            </a:r>
            <a:r>
              <a:rPr lang="ko-KR" altLang="en-US" sz="3200" baseline="30000" dirty="0">
                <a:latin typeface="+mj-ea"/>
                <a:ea typeface="+mj-ea"/>
              </a:rPr>
              <a:t>프로그래밍  </a:t>
            </a:r>
            <a:r>
              <a:rPr lang="en-US" altLang="ko-KR" sz="3200" baseline="30000" dirty="0">
                <a:latin typeface="+mj-ea"/>
                <a:ea typeface="+mj-ea"/>
              </a:rPr>
              <a:t>(1) </a:t>
            </a:r>
            <a:r>
              <a:rPr lang="en-US" altLang="ko-KR" sz="3200" baseline="30000" dirty="0" err="1">
                <a:latin typeface="+mj-ea"/>
                <a:ea typeface="+mj-ea"/>
              </a:rPr>
              <a:t>java.sql</a:t>
            </a:r>
            <a:r>
              <a:rPr lang="en-US" altLang="ko-KR" sz="3200" baseline="30000" dirty="0">
                <a:latin typeface="+mj-ea"/>
                <a:ea typeface="+mj-ea"/>
              </a:rPr>
              <a:t> </a:t>
            </a:r>
            <a:r>
              <a:rPr lang="ko-KR" altLang="en-US" sz="3200" baseline="30000" dirty="0">
                <a:latin typeface="+mj-ea"/>
                <a:ea typeface="+mj-ea"/>
              </a:rPr>
              <a:t>패키지 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en-US" altLang="ko-KR" b="0" dirty="0" err="1"/>
              <a:t>JDBC</a:t>
            </a:r>
            <a:r>
              <a:rPr lang="en-US" altLang="ko-KR" b="0" baseline="30000" dirty="0" err="1"/>
              <a:t>Java</a:t>
            </a:r>
            <a:r>
              <a:rPr lang="en-US" altLang="ko-KR" b="0" baseline="30000" dirty="0"/>
              <a:t> </a:t>
            </a:r>
            <a:r>
              <a:rPr lang="en-US" altLang="ko-KR" b="0" baseline="30000" dirty="0" err="1"/>
              <a:t>DataBase</a:t>
            </a:r>
            <a:r>
              <a:rPr lang="en-US" altLang="ko-KR" b="0" baseline="30000" dirty="0"/>
              <a:t> Connectivity</a:t>
            </a:r>
            <a:endParaRPr lang="ko-KR" altLang="en-US" baseline="30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1828800"/>
            <a:ext cx="7766764" cy="401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15280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43779" y="637456"/>
            <a:ext cx="7392888" cy="628272"/>
          </a:xfrm>
        </p:spPr>
        <p:txBody>
          <a:bodyPr>
            <a:noAutofit/>
          </a:bodyPr>
          <a:lstStyle/>
          <a:p>
            <a:r>
              <a:rPr lang="en-US" altLang="ko-KR" sz="3200" baseline="30000" dirty="0">
                <a:latin typeface="+mj-ea"/>
                <a:ea typeface="+mj-ea"/>
              </a:rPr>
              <a:t>4.2 JDBC </a:t>
            </a:r>
            <a:r>
              <a:rPr lang="ko-KR" altLang="en-US" sz="3200" baseline="30000" dirty="0">
                <a:latin typeface="+mj-ea"/>
                <a:ea typeface="+mj-ea"/>
              </a:rPr>
              <a:t>프로그래밍  </a:t>
            </a:r>
            <a:r>
              <a:rPr lang="en-US" altLang="ko-KR" sz="3200" baseline="30000" dirty="0">
                <a:latin typeface="+mj-ea"/>
                <a:ea typeface="+mj-ea"/>
              </a:rPr>
              <a:t>(1) </a:t>
            </a:r>
            <a:r>
              <a:rPr lang="en-US" altLang="ko-KR" sz="3200" baseline="30000" dirty="0" err="1">
                <a:latin typeface="+mj-ea"/>
                <a:ea typeface="+mj-ea"/>
              </a:rPr>
              <a:t>java.sql</a:t>
            </a:r>
            <a:r>
              <a:rPr lang="en-US" altLang="ko-KR" sz="3200" baseline="30000" dirty="0">
                <a:latin typeface="+mj-ea"/>
                <a:ea typeface="+mj-ea"/>
              </a:rPr>
              <a:t> </a:t>
            </a:r>
            <a:r>
              <a:rPr lang="ko-KR" altLang="en-US" sz="3200" baseline="30000" dirty="0">
                <a:latin typeface="+mj-ea"/>
                <a:ea typeface="+mj-ea"/>
              </a:rPr>
              <a:t>패키지 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en-US" altLang="ko-KR" b="0" dirty="0" err="1"/>
              <a:t>JDBC</a:t>
            </a:r>
            <a:r>
              <a:rPr lang="en-US" altLang="ko-KR" b="0" baseline="30000" dirty="0" err="1"/>
              <a:t>Java</a:t>
            </a:r>
            <a:r>
              <a:rPr lang="en-US" altLang="ko-KR" b="0" baseline="30000" dirty="0"/>
              <a:t> </a:t>
            </a:r>
            <a:r>
              <a:rPr lang="en-US" altLang="ko-KR" b="0" baseline="30000" dirty="0" err="1"/>
              <a:t>DataBase</a:t>
            </a:r>
            <a:r>
              <a:rPr lang="en-US" altLang="ko-KR" b="0" baseline="30000" dirty="0"/>
              <a:t> Connectivity</a:t>
            </a:r>
            <a:endParaRPr lang="ko-KR" altLang="en-US" baseline="30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604395"/>
            <a:ext cx="5813250" cy="462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2217593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43779" y="637456"/>
            <a:ext cx="7392888" cy="628272"/>
          </a:xfrm>
        </p:spPr>
        <p:txBody>
          <a:bodyPr>
            <a:noAutofit/>
          </a:bodyPr>
          <a:lstStyle/>
          <a:p>
            <a:r>
              <a:rPr lang="en-US" altLang="ko-KR" sz="3200" baseline="30000" dirty="0">
                <a:latin typeface="+mj-ea"/>
                <a:ea typeface="+mj-ea"/>
              </a:rPr>
              <a:t>4.2 JDBC </a:t>
            </a:r>
            <a:r>
              <a:rPr lang="ko-KR" altLang="en-US" sz="3200" baseline="30000" dirty="0">
                <a:latin typeface="+mj-ea"/>
                <a:ea typeface="+mj-ea"/>
              </a:rPr>
              <a:t>프로그래밍  </a:t>
            </a:r>
            <a:r>
              <a:rPr lang="en-US" altLang="ko-KR" sz="3200" baseline="30000" dirty="0">
                <a:latin typeface="+mj-ea"/>
                <a:ea typeface="+mj-ea"/>
              </a:rPr>
              <a:t>(1) </a:t>
            </a:r>
            <a:r>
              <a:rPr lang="en-US" altLang="ko-KR" sz="3200" baseline="30000" dirty="0" err="1">
                <a:latin typeface="+mj-ea"/>
                <a:ea typeface="+mj-ea"/>
              </a:rPr>
              <a:t>java.sql</a:t>
            </a:r>
            <a:r>
              <a:rPr lang="en-US" altLang="ko-KR" sz="3200" baseline="30000" dirty="0">
                <a:latin typeface="+mj-ea"/>
                <a:ea typeface="+mj-ea"/>
              </a:rPr>
              <a:t> </a:t>
            </a:r>
            <a:r>
              <a:rPr lang="ko-KR" altLang="en-US" sz="3200" baseline="30000" dirty="0">
                <a:latin typeface="+mj-ea"/>
                <a:ea typeface="+mj-ea"/>
              </a:rPr>
              <a:t>패키지 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en-US" altLang="ko-KR" b="0" dirty="0" err="1"/>
              <a:t>JDBC</a:t>
            </a:r>
            <a:r>
              <a:rPr lang="en-US" altLang="ko-KR" b="0" baseline="30000" dirty="0" err="1"/>
              <a:t>Java</a:t>
            </a:r>
            <a:r>
              <a:rPr lang="en-US" altLang="ko-KR" b="0" baseline="30000" dirty="0"/>
              <a:t> </a:t>
            </a:r>
            <a:r>
              <a:rPr lang="en-US" altLang="ko-KR" b="0" baseline="30000" dirty="0" err="1"/>
              <a:t>DataBase</a:t>
            </a:r>
            <a:r>
              <a:rPr lang="en-US" altLang="ko-KR" b="0" baseline="30000" dirty="0"/>
              <a:t> Connectivity</a:t>
            </a:r>
            <a:endParaRPr lang="ko-KR" altLang="en-US" baseline="30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1600" y="1570528"/>
            <a:ext cx="6781800" cy="48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716701"/>
      </p:ext>
    </p:extLst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43779" y="637456"/>
            <a:ext cx="7392888" cy="628272"/>
          </a:xfrm>
        </p:spPr>
        <p:txBody>
          <a:bodyPr>
            <a:noAutofit/>
          </a:bodyPr>
          <a:lstStyle/>
          <a:p>
            <a:r>
              <a:rPr lang="en-US" altLang="ko-KR" sz="3200" baseline="30000" dirty="0">
                <a:latin typeface="+mj-ea"/>
                <a:ea typeface="+mj-ea"/>
              </a:rPr>
              <a:t>4.2 JDBC </a:t>
            </a:r>
            <a:r>
              <a:rPr lang="ko-KR" altLang="en-US" sz="3200" baseline="30000" dirty="0">
                <a:latin typeface="+mj-ea"/>
                <a:ea typeface="+mj-ea"/>
              </a:rPr>
              <a:t>프로그래밍  </a:t>
            </a:r>
            <a:r>
              <a:rPr lang="en-US" altLang="ko-KR" sz="3200" baseline="30000" dirty="0">
                <a:latin typeface="+mj-ea"/>
                <a:ea typeface="+mj-ea"/>
              </a:rPr>
              <a:t>(1) </a:t>
            </a:r>
            <a:r>
              <a:rPr lang="en-US" altLang="ko-KR" sz="3200" baseline="30000" dirty="0" err="1">
                <a:latin typeface="+mj-ea"/>
                <a:ea typeface="+mj-ea"/>
              </a:rPr>
              <a:t>java.sql</a:t>
            </a:r>
            <a:r>
              <a:rPr lang="en-US" altLang="ko-KR" sz="3200" baseline="30000" dirty="0">
                <a:latin typeface="+mj-ea"/>
                <a:ea typeface="+mj-ea"/>
              </a:rPr>
              <a:t> </a:t>
            </a:r>
            <a:r>
              <a:rPr lang="ko-KR" altLang="en-US" sz="3200" baseline="30000" dirty="0">
                <a:latin typeface="+mj-ea"/>
                <a:ea typeface="+mj-ea"/>
              </a:rPr>
              <a:t>패키지 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en-US" altLang="ko-KR" b="0" dirty="0" err="1"/>
              <a:t>JDBC</a:t>
            </a:r>
            <a:r>
              <a:rPr lang="en-US" altLang="ko-KR" b="0" baseline="30000" dirty="0" err="1"/>
              <a:t>Java</a:t>
            </a:r>
            <a:r>
              <a:rPr lang="en-US" altLang="ko-KR" b="0" baseline="30000" dirty="0"/>
              <a:t> </a:t>
            </a:r>
            <a:r>
              <a:rPr lang="en-US" altLang="ko-KR" b="0" baseline="30000" dirty="0" err="1"/>
              <a:t>DataBase</a:t>
            </a:r>
            <a:r>
              <a:rPr lang="en-US" altLang="ko-KR" b="0" baseline="30000" dirty="0"/>
              <a:t> Connectivity</a:t>
            </a:r>
            <a:endParaRPr lang="ko-KR" altLang="en-US" baseline="30000" dirty="0"/>
          </a:p>
        </p:txBody>
      </p:sp>
      <p:grpSp>
        <p:nvGrpSpPr>
          <p:cNvPr id="5" name="그룹 4"/>
          <p:cNvGrpSpPr/>
          <p:nvPr/>
        </p:nvGrpSpPr>
        <p:grpSpPr>
          <a:xfrm>
            <a:off x="1371600" y="1371600"/>
            <a:ext cx="5877656" cy="5181600"/>
            <a:chOff x="1513744" y="1716037"/>
            <a:chExt cx="6878512" cy="6818363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3744" y="1716037"/>
              <a:ext cx="6878512" cy="3425924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589944" y="5019708"/>
              <a:ext cx="6792056" cy="351469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8037134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데이터베이스 시스템</a:t>
            </a:r>
            <a:endParaRPr lang="en-US" altLang="ko-KR" sz="2400" dirty="0"/>
          </a:p>
          <a:p>
            <a:pPr lvl="1"/>
            <a:r>
              <a:rPr lang="ko-KR" altLang="en-US" sz="2000" dirty="0"/>
              <a:t>파일 시스템의 문제점을 해결</a:t>
            </a:r>
            <a:endParaRPr lang="en-US" altLang="ko-KR" sz="2000" dirty="0"/>
          </a:p>
          <a:p>
            <a:pPr lvl="1"/>
            <a:r>
              <a:rPr lang="ko-KR" altLang="en-US" sz="2000" dirty="0"/>
              <a:t>데이터와 데이터를 사용하는 응용 프로그램과를 분리해주는 </a:t>
            </a:r>
            <a:r>
              <a:rPr lang="en-US" altLang="ko-KR" sz="2000" dirty="0" err="1"/>
              <a:t>DBMS</a:t>
            </a:r>
            <a:r>
              <a:rPr lang="en-US" altLang="ko-KR" sz="2000" baseline="30000" dirty="0" err="1"/>
              <a:t>DataBase</a:t>
            </a:r>
            <a:r>
              <a:rPr lang="en-US" altLang="ko-KR" sz="2000" baseline="30000" dirty="0"/>
              <a:t> Management System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1.2 </a:t>
            </a:r>
            <a:r>
              <a:rPr lang="ko-KR" altLang="en-US" dirty="0">
                <a:latin typeface="+mj-ea"/>
                <a:ea typeface="+mj-ea"/>
              </a:rPr>
              <a:t>데이터베이스 시스템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 </a:t>
            </a:r>
            <a:r>
              <a:rPr lang="ko-KR" altLang="en-US" dirty="0"/>
              <a:t>데이터 저장 </a:t>
            </a:r>
            <a:r>
              <a:rPr lang="en-US" altLang="ko-KR" dirty="0"/>
              <a:t>: </a:t>
            </a:r>
            <a:r>
              <a:rPr lang="ko-KR" altLang="en-US" dirty="0"/>
              <a:t>파일 시스템과 데이터베이스 시스템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7645" y="3505200"/>
            <a:ext cx="4533900" cy="295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4701408"/>
      </p:ext>
    </p:extLst>
  </p:cSld>
  <p:clrMapOvr>
    <a:masterClrMapping/>
  </p:clrMapOvr>
  <p:transition>
    <p:fad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43779" y="637456"/>
            <a:ext cx="7392888" cy="628272"/>
          </a:xfrm>
        </p:spPr>
        <p:txBody>
          <a:bodyPr>
            <a:noAutofit/>
          </a:bodyPr>
          <a:lstStyle/>
          <a:p>
            <a:r>
              <a:rPr lang="en-US" altLang="ko-KR" sz="3200" baseline="30000" dirty="0">
                <a:latin typeface="+mj-ea"/>
                <a:ea typeface="+mj-ea"/>
              </a:rPr>
              <a:t>4.2 JDBC </a:t>
            </a:r>
            <a:r>
              <a:rPr lang="ko-KR" altLang="en-US" sz="3200" baseline="30000" dirty="0">
                <a:latin typeface="+mj-ea"/>
                <a:ea typeface="+mj-ea"/>
              </a:rPr>
              <a:t>프로그래밍  </a:t>
            </a:r>
            <a:r>
              <a:rPr lang="en-US" altLang="ko-KR" sz="3200" baseline="30000" dirty="0">
                <a:latin typeface="+mj-ea"/>
                <a:ea typeface="+mj-ea"/>
              </a:rPr>
              <a:t>(1) </a:t>
            </a:r>
            <a:r>
              <a:rPr lang="en-US" altLang="ko-KR" sz="3200" baseline="30000" dirty="0" err="1">
                <a:latin typeface="+mj-ea"/>
                <a:ea typeface="+mj-ea"/>
              </a:rPr>
              <a:t>java.sql</a:t>
            </a:r>
            <a:r>
              <a:rPr lang="en-US" altLang="ko-KR" sz="3200" baseline="30000" dirty="0">
                <a:latin typeface="+mj-ea"/>
                <a:ea typeface="+mj-ea"/>
              </a:rPr>
              <a:t> </a:t>
            </a:r>
            <a:r>
              <a:rPr lang="ko-KR" altLang="en-US" sz="3200" baseline="30000" dirty="0">
                <a:latin typeface="+mj-ea"/>
                <a:ea typeface="+mj-ea"/>
              </a:rPr>
              <a:t>패키지 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en-US" altLang="ko-KR" b="0" dirty="0" err="1"/>
              <a:t>JDBC</a:t>
            </a:r>
            <a:r>
              <a:rPr lang="en-US" altLang="ko-KR" b="0" baseline="30000" dirty="0" err="1"/>
              <a:t>Java</a:t>
            </a:r>
            <a:r>
              <a:rPr lang="en-US" altLang="ko-KR" b="0" baseline="30000" dirty="0"/>
              <a:t> </a:t>
            </a:r>
            <a:r>
              <a:rPr lang="en-US" altLang="ko-KR" b="0" baseline="30000" dirty="0" err="1"/>
              <a:t>DataBase</a:t>
            </a:r>
            <a:r>
              <a:rPr lang="en-US" altLang="ko-KR" b="0" baseline="30000" dirty="0"/>
              <a:t> Connectivity</a:t>
            </a:r>
            <a:endParaRPr lang="ko-KR" altLang="en-US" baseline="30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048" y="1493222"/>
            <a:ext cx="5332179" cy="52610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44753" y="5029200"/>
            <a:ext cx="4032460" cy="1153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354320"/>
      </p:ext>
    </p:extLst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43779" y="637456"/>
            <a:ext cx="7392888" cy="628272"/>
          </a:xfrm>
        </p:spPr>
        <p:txBody>
          <a:bodyPr>
            <a:noAutofit/>
          </a:bodyPr>
          <a:lstStyle/>
          <a:p>
            <a:r>
              <a:rPr lang="en-US" altLang="ko-KR" sz="3200" baseline="30000" dirty="0">
                <a:latin typeface="+mj-ea"/>
                <a:ea typeface="+mj-ea"/>
              </a:rPr>
              <a:t>4.2 JDBC </a:t>
            </a:r>
            <a:r>
              <a:rPr lang="ko-KR" altLang="en-US" sz="3200" baseline="30000" dirty="0">
                <a:latin typeface="+mj-ea"/>
                <a:ea typeface="+mj-ea"/>
              </a:rPr>
              <a:t>프로그래밍  </a:t>
            </a:r>
            <a:r>
              <a:rPr lang="en-US" altLang="ko-KR" sz="3200" baseline="30000" dirty="0">
                <a:latin typeface="+mj-ea"/>
                <a:ea typeface="+mj-ea"/>
              </a:rPr>
              <a:t>(1) </a:t>
            </a:r>
            <a:r>
              <a:rPr lang="en-US" altLang="ko-KR" sz="3200" baseline="30000" dirty="0" err="1">
                <a:latin typeface="+mj-ea"/>
                <a:ea typeface="+mj-ea"/>
              </a:rPr>
              <a:t>java.sql</a:t>
            </a:r>
            <a:r>
              <a:rPr lang="en-US" altLang="ko-KR" sz="3200" baseline="30000" dirty="0">
                <a:latin typeface="+mj-ea"/>
                <a:ea typeface="+mj-ea"/>
              </a:rPr>
              <a:t> </a:t>
            </a:r>
            <a:r>
              <a:rPr lang="ko-KR" altLang="en-US" sz="3200" baseline="30000" dirty="0">
                <a:latin typeface="+mj-ea"/>
                <a:ea typeface="+mj-ea"/>
              </a:rPr>
              <a:t>패키지 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en-US" altLang="ko-KR" b="0" dirty="0" err="1"/>
              <a:t>JDBC</a:t>
            </a:r>
            <a:r>
              <a:rPr lang="en-US" altLang="ko-KR" b="0" baseline="30000" dirty="0" err="1"/>
              <a:t>Java</a:t>
            </a:r>
            <a:r>
              <a:rPr lang="en-US" altLang="ko-KR" b="0" baseline="30000" dirty="0"/>
              <a:t> </a:t>
            </a:r>
            <a:r>
              <a:rPr lang="en-US" altLang="ko-KR" b="0" baseline="30000" dirty="0" err="1"/>
              <a:t>DataBase</a:t>
            </a:r>
            <a:r>
              <a:rPr lang="en-US" altLang="ko-KR" b="0" baseline="30000" dirty="0"/>
              <a:t> Connectivity</a:t>
            </a:r>
            <a:endParaRPr lang="ko-KR" altLang="en-US" baseline="30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371600"/>
            <a:ext cx="6114677" cy="5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130569"/>
      </p:ext>
    </p:extLst>
  </p:cSld>
  <p:clrMapOvr>
    <a:masterClrMapping/>
  </p:clrMapOvr>
  <p:transition>
    <p:fad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43779" y="637456"/>
            <a:ext cx="7392888" cy="628272"/>
          </a:xfrm>
        </p:spPr>
        <p:txBody>
          <a:bodyPr>
            <a:noAutofit/>
          </a:bodyPr>
          <a:lstStyle/>
          <a:p>
            <a:r>
              <a:rPr lang="en-US" altLang="ko-KR" sz="3200" baseline="30000" dirty="0">
                <a:latin typeface="+mj-ea"/>
                <a:ea typeface="+mj-ea"/>
              </a:rPr>
              <a:t>4.2 JDBC </a:t>
            </a:r>
            <a:r>
              <a:rPr lang="ko-KR" altLang="en-US" sz="3200" baseline="30000" dirty="0">
                <a:latin typeface="+mj-ea"/>
                <a:ea typeface="+mj-ea"/>
              </a:rPr>
              <a:t>프로그래밍  </a:t>
            </a:r>
            <a:r>
              <a:rPr lang="en-US" altLang="ko-KR" sz="3200" baseline="30000" dirty="0">
                <a:latin typeface="+mj-ea"/>
                <a:ea typeface="+mj-ea"/>
              </a:rPr>
              <a:t>(1) </a:t>
            </a:r>
            <a:r>
              <a:rPr lang="en-US" altLang="ko-KR" sz="3200" baseline="30000" dirty="0" err="1">
                <a:latin typeface="+mj-ea"/>
                <a:ea typeface="+mj-ea"/>
              </a:rPr>
              <a:t>java.sql</a:t>
            </a:r>
            <a:r>
              <a:rPr lang="en-US" altLang="ko-KR" sz="3200" baseline="30000" dirty="0">
                <a:latin typeface="+mj-ea"/>
                <a:ea typeface="+mj-ea"/>
              </a:rPr>
              <a:t> </a:t>
            </a:r>
            <a:r>
              <a:rPr lang="ko-KR" altLang="en-US" sz="3200" baseline="30000" dirty="0">
                <a:latin typeface="+mj-ea"/>
                <a:ea typeface="+mj-ea"/>
              </a:rPr>
              <a:t>패키지 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en-US" altLang="ko-KR" b="0" dirty="0" err="1"/>
              <a:t>JDBC</a:t>
            </a:r>
            <a:r>
              <a:rPr lang="en-US" altLang="ko-KR" b="0" baseline="30000" dirty="0" err="1"/>
              <a:t>Java</a:t>
            </a:r>
            <a:r>
              <a:rPr lang="en-US" altLang="ko-KR" b="0" baseline="30000" dirty="0"/>
              <a:t> </a:t>
            </a:r>
            <a:r>
              <a:rPr lang="en-US" altLang="ko-KR" b="0" baseline="30000" dirty="0" err="1"/>
              <a:t>DataBase</a:t>
            </a:r>
            <a:r>
              <a:rPr lang="en-US" altLang="ko-KR" b="0" baseline="30000" dirty="0"/>
              <a:t> Connectivity</a:t>
            </a:r>
            <a:endParaRPr lang="ko-KR" altLang="en-US" baseline="300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5150" y="1193318"/>
            <a:ext cx="4009484" cy="5598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42308"/>
      </p:ext>
    </p:extLst>
  </p:cSld>
  <p:clrMapOvr>
    <a:masterClrMapping/>
  </p:clrMapOvr>
  <p:transition>
    <p:fad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43779" y="637456"/>
            <a:ext cx="7392888" cy="628272"/>
          </a:xfrm>
        </p:spPr>
        <p:txBody>
          <a:bodyPr>
            <a:noAutofit/>
          </a:bodyPr>
          <a:lstStyle/>
          <a:p>
            <a:r>
              <a:rPr lang="en-US" altLang="ko-KR" sz="3200" baseline="30000" dirty="0">
                <a:latin typeface="+mj-ea"/>
                <a:ea typeface="+mj-ea"/>
              </a:rPr>
              <a:t>4.2 JDBC </a:t>
            </a:r>
            <a:r>
              <a:rPr lang="ko-KR" altLang="en-US" sz="3200" baseline="30000" dirty="0">
                <a:latin typeface="+mj-ea"/>
                <a:ea typeface="+mj-ea"/>
              </a:rPr>
              <a:t>프로그래밍  </a:t>
            </a:r>
            <a:r>
              <a:rPr lang="en-US" altLang="ko-KR" sz="3200" baseline="30000" dirty="0">
                <a:latin typeface="+mj-ea"/>
                <a:ea typeface="+mj-ea"/>
              </a:rPr>
              <a:t>(1) </a:t>
            </a:r>
            <a:r>
              <a:rPr lang="en-US" altLang="ko-KR" sz="3200" baseline="30000" dirty="0" err="1">
                <a:latin typeface="+mj-ea"/>
                <a:ea typeface="+mj-ea"/>
              </a:rPr>
              <a:t>java.sql</a:t>
            </a:r>
            <a:r>
              <a:rPr lang="en-US" altLang="ko-KR" sz="3200" baseline="30000" dirty="0">
                <a:latin typeface="+mj-ea"/>
                <a:ea typeface="+mj-ea"/>
              </a:rPr>
              <a:t> </a:t>
            </a:r>
            <a:r>
              <a:rPr lang="ko-KR" altLang="en-US" sz="3200" baseline="30000" dirty="0">
                <a:latin typeface="+mj-ea"/>
                <a:ea typeface="+mj-ea"/>
              </a:rPr>
              <a:t>패키지 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en-US" altLang="ko-KR" b="0" dirty="0" err="1"/>
              <a:t>JDBC</a:t>
            </a:r>
            <a:r>
              <a:rPr lang="en-US" altLang="ko-KR" b="0" baseline="30000" dirty="0" err="1"/>
              <a:t>Java</a:t>
            </a:r>
            <a:r>
              <a:rPr lang="en-US" altLang="ko-KR" b="0" baseline="30000" dirty="0"/>
              <a:t> </a:t>
            </a:r>
            <a:r>
              <a:rPr lang="en-US" altLang="ko-KR" b="0" baseline="30000" dirty="0" err="1"/>
              <a:t>DataBase</a:t>
            </a:r>
            <a:r>
              <a:rPr lang="en-US" altLang="ko-KR" b="0" baseline="30000" dirty="0"/>
              <a:t> Connectivity</a:t>
            </a:r>
            <a:endParaRPr lang="ko-KR" altLang="en-US" baseline="30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0" y="1600200"/>
            <a:ext cx="6704638" cy="4838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8604714"/>
      </p:ext>
    </p:extLst>
  </p:cSld>
  <p:clrMapOvr>
    <a:masterClrMapping/>
  </p:clrMapOvr>
  <p:transition>
    <p:fad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43779" y="637456"/>
            <a:ext cx="7392888" cy="628272"/>
          </a:xfrm>
        </p:spPr>
        <p:txBody>
          <a:bodyPr>
            <a:noAutofit/>
          </a:bodyPr>
          <a:lstStyle/>
          <a:p>
            <a:r>
              <a:rPr lang="en-US" altLang="ko-KR" sz="3200" baseline="30000" dirty="0">
                <a:latin typeface="+mj-ea"/>
                <a:ea typeface="+mj-ea"/>
              </a:rPr>
              <a:t>4.2 JDBC </a:t>
            </a:r>
            <a:r>
              <a:rPr lang="ko-KR" altLang="en-US" sz="3200" baseline="30000" dirty="0">
                <a:latin typeface="+mj-ea"/>
                <a:ea typeface="+mj-ea"/>
              </a:rPr>
              <a:t>프로그래밍  </a:t>
            </a:r>
            <a:r>
              <a:rPr lang="en-US" altLang="ko-KR" sz="3200" baseline="30000" dirty="0">
                <a:latin typeface="+mj-ea"/>
                <a:ea typeface="+mj-ea"/>
              </a:rPr>
              <a:t>(1) </a:t>
            </a:r>
            <a:r>
              <a:rPr lang="en-US" altLang="ko-KR" sz="3200" baseline="30000" dirty="0" err="1">
                <a:latin typeface="+mj-ea"/>
                <a:ea typeface="+mj-ea"/>
              </a:rPr>
              <a:t>java.sql</a:t>
            </a:r>
            <a:r>
              <a:rPr lang="en-US" altLang="ko-KR" sz="3200" baseline="30000" dirty="0">
                <a:latin typeface="+mj-ea"/>
                <a:ea typeface="+mj-ea"/>
              </a:rPr>
              <a:t> </a:t>
            </a:r>
            <a:r>
              <a:rPr lang="ko-KR" altLang="en-US" sz="3200" baseline="30000" dirty="0">
                <a:latin typeface="+mj-ea"/>
                <a:ea typeface="+mj-ea"/>
              </a:rPr>
              <a:t>패키지 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en-US" altLang="ko-KR" b="0" dirty="0" err="1"/>
              <a:t>JDBC</a:t>
            </a:r>
            <a:r>
              <a:rPr lang="en-US" altLang="ko-KR" b="0" baseline="30000" dirty="0" err="1"/>
              <a:t>Java</a:t>
            </a:r>
            <a:r>
              <a:rPr lang="en-US" altLang="ko-KR" b="0" baseline="30000" dirty="0"/>
              <a:t> </a:t>
            </a:r>
            <a:r>
              <a:rPr lang="en-US" altLang="ko-KR" b="0" baseline="30000" dirty="0" err="1"/>
              <a:t>DataBase</a:t>
            </a:r>
            <a:r>
              <a:rPr lang="en-US" altLang="ko-KR" b="0" baseline="30000" dirty="0"/>
              <a:t> Connectivity</a:t>
            </a:r>
            <a:endParaRPr lang="ko-KR" altLang="en-US" baseline="30000" dirty="0"/>
          </a:p>
        </p:txBody>
      </p:sp>
      <p:grpSp>
        <p:nvGrpSpPr>
          <p:cNvPr id="5" name="그룹 4"/>
          <p:cNvGrpSpPr/>
          <p:nvPr/>
        </p:nvGrpSpPr>
        <p:grpSpPr>
          <a:xfrm>
            <a:off x="1295400" y="1264035"/>
            <a:ext cx="5623978" cy="5438248"/>
            <a:chOff x="929222" y="1513070"/>
            <a:chExt cx="8047555" cy="8954378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9222" y="1513070"/>
              <a:ext cx="8047555" cy="383185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87119" y="5038393"/>
              <a:ext cx="7848600" cy="54290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3921402"/>
      </p:ext>
    </p:extLst>
  </p:cSld>
  <p:clrMapOvr>
    <a:masterClrMapping/>
  </p:clrMapOvr>
  <p:transition>
    <p:fad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43779" y="637456"/>
            <a:ext cx="7392888" cy="628272"/>
          </a:xfrm>
        </p:spPr>
        <p:txBody>
          <a:bodyPr>
            <a:noAutofit/>
          </a:bodyPr>
          <a:lstStyle/>
          <a:p>
            <a:r>
              <a:rPr lang="en-US" altLang="ko-KR" sz="3200" baseline="30000" dirty="0">
                <a:latin typeface="+mj-ea"/>
                <a:ea typeface="+mj-ea"/>
              </a:rPr>
              <a:t>4.2 JDBC </a:t>
            </a:r>
            <a:r>
              <a:rPr lang="ko-KR" altLang="en-US" sz="3200" baseline="30000" dirty="0">
                <a:latin typeface="+mj-ea"/>
                <a:ea typeface="+mj-ea"/>
              </a:rPr>
              <a:t>프로그래밍  </a:t>
            </a:r>
            <a:r>
              <a:rPr lang="en-US" altLang="ko-KR" sz="3200" baseline="30000" dirty="0">
                <a:latin typeface="+mj-ea"/>
                <a:ea typeface="+mj-ea"/>
              </a:rPr>
              <a:t>(1) </a:t>
            </a:r>
            <a:r>
              <a:rPr lang="en-US" altLang="ko-KR" sz="3200" baseline="30000" dirty="0" err="1">
                <a:latin typeface="+mj-ea"/>
                <a:ea typeface="+mj-ea"/>
              </a:rPr>
              <a:t>java.sql</a:t>
            </a:r>
            <a:r>
              <a:rPr lang="en-US" altLang="ko-KR" sz="3200" baseline="30000" dirty="0">
                <a:latin typeface="+mj-ea"/>
                <a:ea typeface="+mj-ea"/>
              </a:rPr>
              <a:t> </a:t>
            </a:r>
            <a:r>
              <a:rPr lang="ko-KR" altLang="en-US" sz="3200" baseline="30000" dirty="0">
                <a:latin typeface="+mj-ea"/>
                <a:ea typeface="+mj-ea"/>
              </a:rPr>
              <a:t>패키지 클래스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en-US" altLang="ko-KR" b="0" dirty="0" err="1"/>
              <a:t>JDBC</a:t>
            </a:r>
            <a:r>
              <a:rPr lang="en-US" altLang="ko-KR" b="0" baseline="30000" dirty="0" err="1"/>
              <a:t>Java</a:t>
            </a:r>
            <a:r>
              <a:rPr lang="en-US" altLang="ko-KR" b="0" baseline="30000" dirty="0"/>
              <a:t> </a:t>
            </a:r>
            <a:r>
              <a:rPr lang="en-US" altLang="ko-KR" b="0" baseline="30000" dirty="0" err="1"/>
              <a:t>DataBase</a:t>
            </a:r>
            <a:r>
              <a:rPr lang="en-US" altLang="ko-KR" b="0" baseline="30000" dirty="0"/>
              <a:t> Connectivity</a:t>
            </a:r>
            <a:endParaRPr lang="ko-KR" altLang="en-US" baseline="30000" dirty="0"/>
          </a:p>
        </p:txBody>
      </p:sp>
      <p:grpSp>
        <p:nvGrpSpPr>
          <p:cNvPr id="8" name="그룹 7"/>
          <p:cNvGrpSpPr/>
          <p:nvPr/>
        </p:nvGrpSpPr>
        <p:grpSpPr>
          <a:xfrm>
            <a:off x="609600" y="1371600"/>
            <a:ext cx="5181600" cy="5943600"/>
            <a:chOff x="2034965" y="1109723"/>
            <a:chExt cx="5860509" cy="698959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4965" y="1109723"/>
              <a:ext cx="5836070" cy="463855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34965" y="5748275"/>
              <a:ext cx="5860509" cy="2351047"/>
            </a:xfrm>
            <a:prstGeom prst="rect">
              <a:avLst/>
            </a:prstGeom>
          </p:spPr>
        </p:pic>
      </p:grpSp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3357" y="4800600"/>
            <a:ext cx="4213310" cy="168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055720"/>
      </p:ext>
    </p:extLst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43779" y="637456"/>
            <a:ext cx="7392888" cy="628272"/>
          </a:xfrm>
        </p:spPr>
        <p:txBody>
          <a:bodyPr>
            <a:noAutofit/>
          </a:bodyPr>
          <a:lstStyle/>
          <a:p>
            <a:endParaRPr lang="ko-KR" altLang="en-US" sz="32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en-US" altLang="ko-KR" b="0" dirty="0"/>
              <a:t>JDBC </a:t>
            </a:r>
            <a:r>
              <a:rPr lang="ko-KR" altLang="en-US" b="0" dirty="0"/>
              <a:t>응용 프로젝트</a:t>
            </a:r>
            <a:endParaRPr lang="ko-KR" altLang="en-US" baseline="30000" dirty="0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편의점 </a:t>
            </a:r>
            <a:r>
              <a:rPr lang="en-US" altLang="ko-KR" sz="2400" dirty="0" err="1"/>
              <a:t>POS</a:t>
            </a:r>
            <a:r>
              <a:rPr lang="en-US" altLang="ko-KR" sz="2400" baseline="30000" dirty="0" err="1"/>
              <a:t>Point</a:t>
            </a:r>
            <a:r>
              <a:rPr lang="en-US" altLang="ko-KR" sz="2400" baseline="30000" dirty="0"/>
              <a:t> Of Sales </a:t>
            </a:r>
            <a:r>
              <a:rPr lang="ko-KR" altLang="en-US" sz="2400" dirty="0"/>
              <a:t>정보시스템 구현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362200"/>
            <a:ext cx="7789102" cy="3365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25377"/>
      </p:ext>
    </p:extLst>
  </p:cSld>
  <p:clrMapOvr>
    <a:masterClrMapping/>
  </p:clrMapOvr>
  <p:transition>
    <p:fad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43779" y="637456"/>
            <a:ext cx="7392888" cy="628272"/>
          </a:xfrm>
        </p:spPr>
        <p:txBody>
          <a:bodyPr>
            <a:noAutofit/>
          </a:bodyPr>
          <a:lstStyle/>
          <a:p>
            <a:endParaRPr lang="ko-KR" altLang="en-US" sz="32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en-US" altLang="ko-KR" b="0" dirty="0"/>
              <a:t>JDBC </a:t>
            </a:r>
            <a:r>
              <a:rPr lang="ko-KR" altLang="en-US" b="0" dirty="0"/>
              <a:t>응용 프로젝트</a:t>
            </a:r>
            <a:endParaRPr lang="ko-KR" altLang="en-US" baseline="30000" dirty="0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편의점 </a:t>
            </a:r>
            <a:r>
              <a:rPr lang="en-US" altLang="ko-KR" sz="2400" dirty="0" err="1"/>
              <a:t>POS</a:t>
            </a:r>
            <a:r>
              <a:rPr lang="en-US" altLang="ko-KR" sz="2400" baseline="30000" dirty="0" err="1"/>
              <a:t>Point</a:t>
            </a:r>
            <a:r>
              <a:rPr lang="en-US" altLang="ko-KR" sz="2400" baseline="30000" dirty="0"/>
              <a:t> Of Sales </a:t>
            </a:r>
            <a:r>
              <a:rPr lang="ko-KR" altLang="en-US" sz="2400" dirty="0"/>
              <a:t>정보시스템 구현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979" y="2621280"/>
            <a:ext cx="4419599" cy="317383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5400" y="2614506"/>
            <a:ext cx="4419600" cy="31738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76400" y="6019800"/>
            <a:ext cx="61734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POS </a:t>
            </a:r>
            <a:r>
              <a:rPr lang="ko-KR" altLang="en-US" dirty="0"/>
              <a:t>화면                                                        재고관리화면</a:t>
            </a:r>
          </a:p>
        </p:txBody>
      </p:sp>
    </p:spTree>
    <p:extLst>
      <p:ext uri="{BB962C8B-B14F-4D97-AF65-F5344CB8AC3E}">
        <p14:creationId xmlns:p14="http://schemas.microsoft.com/office/powerpoint/2010/main" val="356236339"/>
      </p:ext>
    </p:extLst>
  </p:cSld>
  <p:clrMapOvr>
    <a:masterClrMapping/>
  </p:clrMapOvr>
  <p:transition>
    <p:fad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43779" y="637456"/>
            <a:ext cx="7392888" cy="628272"/>
          </a:xfrm>
        </p:spPr>
        <p:txBody>
          <a:bodyPr>
            <a:noAutofit/>
          </a:bodyPr>
          <a:lstStyle/>
          <a:p>
            <a:endParaRPr lang="ko-KR" altLang="en-US" sz="32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en-US" altLang="ko-KR" b="0" dirty="0"/>
              <a:t>JDBC </a:t>
            </a:r>
            <a:r>
              <a:rPr lang="ko-KR" altLang="en-US" b="0" dirty="0"/>
              <a:t>응용 프로젝트</a:t>
            </a:r>
            <a:endParaRPr lang="ko-KR" altLang="en-US" baseline="30000" dirty="0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편의점 </a:t>
            </a:r>
            <a:r>
              <a:rPr lang="en-US" altLang="ko-KR" sz="2400" dirty="0" err="1"/>
              <a:t>POS</a:t>
            </a:r>
            <a:r>
              <a:rPr lang="en-US" altLang="ko-KR" sz="2400" baseline="30000" dirty="0" err="1"/>
              <a:t>Point</a:t>
            </a:r>
            <a:r>
              <a:rPr lang="en-US" altLang="ko-KR" sz="2400" baseline="30000" dirty="0"/>
              <a:t> Of Sales </a:t>
            </a:r>
            <a:r>
              <a:rPr lang="ko-KR" altLang="en-US" sz="2400" dirty="0"/>
              <a:t>정보시스템 구현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1905000"/>
            <a:ext cx="4812555" cy="47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777443"/>
      </p:ext>
    </p:extLst>
  </p:cSld>
  <p:clrMapOvr>
    <a:masterClrMapping/>
  </p:clrMapOvr>
  <p:transition>
    <p:fad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43779" y="637456"/>
            <a:ext cx="7392888" cy="628272"/>
          </a:xfrm>
        </p:spPr>
        <p:txBody>
          <a:bodyPr>
            <a:noAutofit/>
          </a:bodyPr>
          <a:lstStyle/>
          <a:p>
            <a:endParaRPr lang="ko-KR" altLang="en-US" sz="32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en-US" altLang="ko-KR" b="0" dirty="0"/>
              <a:t>JDBC </a:t>
            </a:r>
            <a:r>
              <a:rPr lang="ko-KR" altLang="en-US" b="0" dirty="0"/>
              <a:t>응용 프로젝트</a:t>
            </a:r>
            <a:endParaRPr lang="ko-KR" altLang="en-US" baseline="30000" dirty="0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편의점 </a:t>
            </a:r>
            <a:r>
              <a:rPr lang="en-US" altLang="ko-KR" sz="2400" dirty="0" err="1"/>
              <a:t>POS</a:t>
            </a:r>
            <a:r>
              <a:rPr lang="en-US" altLang="ko-KR" sz="2400" baseline="30000" dirty="0" err="1"/>
              <a:t>Point</a:t>
            </a:r>
            <a:r>
              <a:rPr lang="en-US" altLang="ko-KR" sz="2400" baseline="30000" dirty="0"/>
              <a:t> Of Sales </a:t>
            </a:r>
            <a:r>
              <a:rPr lang="ko-KR" altLang="en-US" sz="2400" dirty="0"/>
              <a:t>정보시스템 구현</a:t>
            </a:r>
            <a:endParaRPr lang="en-US" altLang="ko-KR" sz="2400" dirty="0">
              <a:solidFill>
                <a:schemeClr val="accent3">
                  <a:lumMod val="50000"/>
                </a:schemeClr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0" y="2021663"/>
            <a:ext cx="5683215" cy="4443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814946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데이터베이스 시스템의</a:t>
            </a:r>
            <a:r>
              <a:rPr lang="en-US" altLang="ko-KR" sz="2400" dirty="0"/>
              <a:t> </a:t>
            </a:r>
            <a:r>
              <a:rPr lang="ko-KR" altLang="en-US" sz="2400" dirty="0"/>
              <a:t>사용</a:t>
            </a:r>
            <a:endParaRPr lang="en-US" altLang="ko-KR" sz="2400" dirty="0"/>
          </a:p>
          <a:p>
            <a:pPr lvl="1"/>
            <a:r>
              <a:rPr lang="ko-KR" altLang="en-US" sz="2000" dirty="0"/>
              <a:t>개발자는 데이터베이스 외부 스키마를 기준으로 프로그래밍</a:t>
            </a:r>
            <a:endParaRPr lang="en-US" altLang="ko-KR" sz="2000" dirty="0"/>
          </a:p>
          <a:p>
            <a:pPr lvl="1"/>
            <a:r>
              <a:rPr lang="ko-KR" altLang="en-US" sz="2000" dirty="0"/>
              <a:t>실제 외부 스키마와 데이터의 매핑은 </a:t>
            </a:r>
            <a:r>
              <a:rPr lang="en-US" altLang="ko-KR" sz="2000" dirty="0"/>
              <a:t>DBMS</a:t>
            </a:r>
            <a:r>
              <a:rPr lang="ko-KR" altLang="en-US" sz="2000" dirty="0"/>
              <a:t>가 담당</a:t>
            </a:r>
            <a:endParaRPr lang="en-US" altLang="ko-KR" sz="2000" dirty="0"/>
          </a:p>
          <a:p>
            <a:pPr lvl="1"/>
            <a:r>
              <a:rPr lang="en-US" altLang="ko-KR" sz="2000" dirty="0"/>
              <a:t>DBMS</a:t>
            </a:r>
            <a:r>
              <a:rPr lang="ko-KR" altLang="en-US" sz="2000" dirty="0"/>
              <a:t>를 관리하는 관리자</a:t>
            </a:r>
            <a:r>
              <a:rPr lang="en-US" altLang="ko-KR" sz="2000" baseline="30000" dirty="0"/>
              <a:t>DBA : Data Base Administrator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1.2 </a:t>
            </a:r>
            <a:r>
              <a:rPr lang="ko-KR" altLang="en-US" dirty="0">
                <a:latin typeface="+mj-ea"/>
                <a:ea typeface="+mj-ea"/>
              </a:rPr>
              <a:t>데이터베이스 시스템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 </a:t>
            </a:r>
            <a:r>
              <a:rPr lang="ko-KR" altLang="en-US" dirty="0"/>
              <a:t>데이터 저장 </a:t>
            </a:r>
            <a:r>
              <a:rPr lang="en-US" altLang="ko-KR" dirty="0"/>
              <a:t>: </a:t>
            </a:r>
            <a:r>
              <a:rPr lang="ko-KR" altLang="en-US" dirty="0"/>
              <a:t>파일 시스템과 데이터베이스 시스템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7224" y="3429000"/>
            <a:ext cx="3919152" cy="3137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961036"/>
      </p:ext>
    </p:extLst>
  </p:cSld>
  <p:clrMapOvr>
    <a:masterClrMapping/>
  </p:clrMapOvr>
  <p:transition>
    <p:fad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43779" y="637456"/>
            <a:ext cx="7392888" cy="628272"/>
          </a:xfrm>
        </p:spPr>
        <p:txBody>
          <a:bodyPr>
            <a:noAutofit/>
          </a:bodyPr>
          <a:lstStyle/>
          <a:p>
            <a:endParaRPr lang="ko-KR" altLang="en-US" sz="32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en-US" altLang="ko-KR" b="0" dirty="0"/>
              <a:t>JDBC </a:t>
            </a:r>
            <a:r>
              <a:rPr lang="ko-KR" altLang="en-US" b="0" dirty="0"/>
              <a:t>응용 프로젝트</a:t>
            </a:r>
            <a:endParaRPr lang="ko-KR" altLang="en-US" baseline="30000" dirty="0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편의점 </a:t>
            </a:r>
            <a:r>
              <a:rPr lang="en-US" altLang="ko-KR" sz="2400" dirty="0" err="1"/>
              <a:t>POS</a:t>
            </a:r>
            <a:r>
              <a:rPr lang="en-US" altLang="ko-KR" sz="2400" baseline="30000" dirty="0" err="1"/>
              <a:t>Point</a:t>
            </a:r>
            <a:r>
              <a:rPr lang="en-US" altLang="ko-KR" sz="2400" baseline="30000" dirty="0"/>
              <a:t> Of Sales </a:t>
            </a:r>
            <a:r>
              <a:rPr lang="ko-KR" altLang="en-US" sz="2400" dirty="0"/>
              <a:t>정보시스템 구현</a:t>
            </a:r>
            <a:endParaRPr lang="en-US" altLang="ko-KR" sz="2400" dirty="0"/>
          </a:p>
          <a:p>
            <a:pPr lvl="1"/>
            <a:r>
              <a:rPr lang="ko-KR" altLang="en-US" sz="4800" dirty="0">
                <a:solidFill>
                  <a:schemeClr val="accent3">
                    <a:lumMod val="50000"/>
                  </a:schemeClr>
                </a:solidFill>
              </a:rPr>
              <a:t>상세 코드 교재 참조</a:t>
            </a:r>
            <a:endParaRPr lang="en-US" altLang="ko-KR" sz="4800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412966"/>
      </p:ext>
    </p:extLst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43779" y="637456"/>
            <a:ext cx="7392888" cy="628272"/>
          </a:xfrm>
        </p:spPr>
        <p:txBody>
          <a:bodyPr>
            <a:noAutofit/>
          </a:bodyPr>
          <a:lstStyle/>
          <a:p>
            <a:endParaRPr lang="ko-KR" altLang="en-US" sz="32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en-US" altLang="ko-KR" b="0" dirty="0"/>
              <a:t>JDBC </a:t>
            </a:r>
            <a:r>
              <a:rPr lang="ko-KR" altLang="en-US" b="0" dirty="0"/>
              <a:t>응용 프로젝트</a:t>
            </a:r>
            <a:endParaRPr lang="ko-KR" altLang="en-US" baseline="30000" dirty="0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편의점 </a:t>
            </a:r>
            <a:r>
              <a:rPr lang="en-US" altLang="ko-KR" sz="2400" dirty="0" err="1"/>
              <a:t>POS</a:t>
            </a:r>
            <a:r>
              <a:rPr lang="en-US" altLang="ko-KR" sz="2400" baseline="30000" dirty="0" err="1"/>
              <a:t>Point</a:t>
            </a:r>
            <a:r>
              <a:rPr lang="en-US" altLang="ko-KR" sz="2400" baseline="30000" dirty="0"/>
              <a:t> Of Sales </a:t>
            </a:r>
            <a:r>
              <a:rPr lang="ko-KR" altLang="en-US" sz="2400" dirty="0"/>
              <a:t>정보시스템 프로그램 실행 화면</a:t>
            </a:r>
            <a:endParaRPr lang="en-US" altLang="ko-KR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2209800"/>
            <a:ext cx="4794704" cy="391448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9504" y="2109008"/>
            <a:ext cx="4758896" cy="3986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522351"/>
      </p:ext>
    </p:extLst>
  </p:cSld>
  <p:clrMapOvr>
    <a:masterClrMapping/>
  </p:clrMapOvr>
  <p:transition>
    <p:fad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43779" y="637456"/>
            <a:ext cx="7392888" cy="628272"/>
          </a:xfrm>
        </p:spPr>
        <p:txBody>
          <a:bodyPr>
            <a:noAutofit/>
          </a:bodyPr>
          <a:lstStyle/>
          <a:p>
            <a:endParaRPr lang="ko-KR" altLang="en-US" sz="32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en-US" altLang="ko-KR" b="0" dirty="0"/>
              <a:t>JDBC </a:t>
            </a:r>
            <a:r>
              <a:rPr lang="ko-KR" altLang="en-US" b="0" dirty="0"/>
              <a:t>응용 프로젝트</a:t>
            </a:r>
            <a:endParaRPr lang="ko-KR" altLang="en-US" baseline="30000" dirty="0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편의점 </a:t>
            </a:r>
            <a:r>
              <a:rPr lang="en-US" altLang="ko-KR" sz="2400" dirty="0" err="1"/>
              <a:t>POS</a:t>
            </a:r>
            <a:r>
              <a:rPr lang="en-US" altLang="ko-KR" sz="2400" baseline="30000" dirty="0" err="1"/>
              <a:t>Point</a:t>
            </a:r>
            <a:r>
              <a:rPr lang="en-US" altLang="ko-KR" sz="2400" baseline="30000" dirty="0"/>
              <a:t> Of Sales </a:t>
            </a:r>
            <a:r>
              <a:rPr lang="ko-KR" altLang="en-US" sz="2400" dirty="0"/>
              <a:t>정보시스템 프로그램 실행 화면</a:t>
            </a:r>
            <a:endParaRPr lang="en-US" altLang="ko-KR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0"/>
            <a:ext cx="4090988" cy="34408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2291080"/>
            <a:ext cx="4427621" cy="327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521829"/>
      </p:ext>
    </p:extLst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43779" y="637456"/>
            <a:ext cx="7392888" cy="628272"/>
          </a:xfrm>
        </p:spPr>
        <p:txBody>
          <a:bodyPr>
            <a:noAutofit/>
          </a:bodyPr>
          <a:lstStyle/>
          <a:p>
            <a:endParaRPr lang="ko-KR" altLang="en-US" sz="32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en-US" altLang="ko-KR" b="0" dirty="0"/>
              <a:t>JDBC </a:t>
            </a:r>
            <a:r>
              <a:rPr lang="ko-KR" altLang="en-US" b="0" dirty="0"/>
              <a:t>응용 프로젝트</a:t>
            </a:r>
            <a:endParaRPr lang="ko-KR" altLang="en-US" baseline="30000" dirty="0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편의점 </a:t>
            </a:r>
            <a:r>
              <a:rPr lang="en-US" altLang="ko-KR" sz="2400" dirty="0" err="1"/>
              <a:t>POS</a:t>
            </a:r>
            <a:r>
              <a:rPr lang="en-US" altLang="ko-KR" sz="2400" baseline="30000" dirty="0" err="1"/>
              <a:t>Point</a:t>
            </a:r>
            <a:r>
              <a:rPr lang="en-US" altLang="ko-KR" sz="2400" baseline="30000" dirty="0"/>
              <a:t> Of Sales </a:t>
            </a:r>
            <a:r>
              <a:rPr lang="ko-KR" altLang="en-US" sz="2400" dirty="0"/>
              <a:t>정보시스템 프로그램 실행 화면</a:t>
            </a:r>
            <a:endParaRPr lang="en-US" altLang="ko-KR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5400" y="1905000"/>
            <a:ext cx="5200652" cy="482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148088"/>
      </p:ext>
    </p:extLst>
  </p:cSld>
  <p:clrMapOvr>
    <a:masterClrMapping/>
  </p:clrMapOvr>
  <p:transition>
    <p:fad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43779" y="637456"/>
            <a:ext cx="7392888" cy="628272"/>
          </a:xfrm>
        </p:spPr>
        <p:txBody>
          <a:bodyPr>
            <a:noAutofit/>
          </a:bodyPr>
          <a:lstStyle/>
          <a:p>
            <a:endParaRPr lang="ko-KR" altLang="en-US" sz="32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en-US" altLang="ko-KR" b="0" dirty="0"/>
              <a:t>JDBC </a:t>
            </a:r>
            <a:r>
              <a:rPr lang="ko-KR" altLang="en-US" b="0" dirty="0"/>
              <a:t>응용 프로젝트</a:t>
            </a:r>
            <a:endParaRPr lang="ko-KR" altLang="en-US" baseline="30000" dirty="0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편의점 </a:t>
            </a:r>
            <a:r>
              <a:rPr lang="en-US" altLang="ko-KR" sz="2400" dirty="0" err="1"/>
              <a:t>POS</a:t>
            </a:r>
            <a:r>
              <a:rPr lang="en-US" altLang="ko-KR" sz="2400" baseline="30000" dirty="0" err="1"/>
              <a:t>Point</a:t>
            </a:r>
            <a:r>
              <a:rPr lang="en-US" altLang="ko-KR" sz="2400" baseline="30000" dirty="0"/>
              <a:t> Of Sales </a:t>
            </a:r>
            <a:r>
              <a:rPr lang="ko-KR" altLang="en-US" sz="2400" dirty="0"/>
              <a:t>정보시스템 프로그램 실행 화면</a:t>
            </a:r>
            <a:endParaRPr lang="en-US" altLang="ko-KR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314004"/>
            <a:ext cx="3182955" cy="322059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4814" y="2083712"/>
            <a:ext cx="5234423" cy="387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266747"/>
      </p:ext>
    </p:extLst>
  </p:cSld>
  <p:clrMapOvr>
    <a:masterClrMapping/>
  </p:clrMapOvr>
  <p:transition>
    <p:fad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43779" y="637456"/>
            <a:ext cx="7392888" cy="628272"/>
          </a:xfrm>
        </p:spPr>
        <p:txBody>
          <a:bodyPr>
            <a:noAutofit/>
          </a:bodyPr>
          <a:lstStyle/>
          <a:p>
            <a:endParaRPr lang="ko-KR" altLang="en-US" sz="32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en-US" altLang="ko-KR" b="0" dirty="0"/>
              <a:t>JDBC </a:t>
            </a:r>
            <a:r>
              <a:rPr lang="ko-KR" altLang="en-US" b="0" dirty="0"/>
              <a:t>응용 프로젝트</a:t>
            </a:r>
            <a:endParaRPr lang="ko-KR" altLang="en-US" baseline="30000" dirty="0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편의점 </a:t>
            </a:r>
            <a:r>
              <a:rPr lang="en-US" altLang="ko-KR" sz="2400" dirty="0" err="1"/>
              <a:t>POS</a:t>
            </a:r>
            <a:r>
              <a:rPr lang="en-US" altLang="ko-KR" sz="2400" baseline="30000" dirty="0" err="1"/>
              <a:t>Point</a:t>
            </a:r>
            <a:r>
              <a:rPr lang="en-US" altLang="ko-KR" sz="2400" baseline="30000" dirty="0"/>
              <a:t> Of Sales </a:t>
            </a:r>
            <a:r>
              <a:rPr lang="ko-KR" altLang="en-US" sz="2400" dirty="0"/>
              <a:t>정보시스템 프로그램 실행 화면</a:t>
            </a:r>
            <a:endParaRPr lang="en-US" altLang="ko-KR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2057400"/>
            <a:ext cx="6247625" cy="4645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851245"/>
      </p:ext>
    </p:extLst>
  </p:cSld>
  <p:clrMapOvr>
    <a:masterClrMapping/>
  </p:clrMapOvr>
  <p:transition>
    <p:fad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43779" y="637456"/>
            <a:ext cx="7392888" cy="628272"/>
          </a:xfrm>
        </p:spPr>
        <p:txBody>
          <a:bodyPr>
            <a:noAutofit/>
          </a:bodyPr>
          <a:lstStyle/>
          <a:p>
            <a:endParaRPr lang="ko-KR" altLang="en-US" sz="3200" baseline="30000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5 </a:t>
            </a:r>
            <a:r>
              <a:rPr lang="en-US" altLang="ko-KR" b="0" dirty="0"/>
              <a:t>JDBC </a:t>
            </a:r>
            <a:r>
              <a:rPr lang="ko-KR" altLang="en-US" b="0" dirty="0"/>
              <a:t>응용 프로젝트</a:t>
            </a:r>
            <a:endParaRPr lang="ko-KR" altLang="en-US" baseline="30000" dirty="0"/>
          </a:p>
        </p:txBody>
      </p:sp>
      <p:sp>
        <p:nvSpPr>
          <p:cNvPr id="11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편의점 </a:t>
            </a:r>
            <a:r>
              <a:rPr lang="en-US" altLang="ko-KR" sz="2400" dirty="0" err="1"/>
              <a:t>POS</a:t>
            </a:r>
            <a:r>
              <a:rPr lang="en-US" altLang="ko-KR" sz="2400" baseline="30000" dirty="0" err="1"/>
              <a:t>Point</a:t>
            </a:r>
            <a:r>
              <a:rPr lang="en-US" altLang="ko-KR" sz="2400" baseline="30000" dirty="0"/>
              <a:t> Of Sales </a:t>
            </a:r>
            <a:r>
              <a:rPr lang="ko-KR" altLang="en-US" sz="2400" dirty="0"/>
              <a:t>정보시스템 프로그램 실행 화면</a:t>
            </a:r>
            <a:endParaRPr lang="en-US" altLang="ko-KR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987" y="1965514"/>
            <a:ext cx="6247625" cy="4489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231830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파일 시스템 </a:t>
            </a:r>
            <a:r>
              <a:rPr lang="en-US" altLang="ko-KR" sz="2400" dirty="0"/>
              <a:t>vs </a:t>
            </a:r>
            <a:r>
              <a:rPr lang="ko-KR" altLang="en-US" sz="2400" dirty="0"/>
              <a:t>데이터베이스 시스템</a:t>
            </a:r>
            <a:endParaRPr lang="en-US" altLang="ko-KR" sz="240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1.2 </a:t>
            </a:r>
            <a:r>
              <a:rPr lang="ko-KR" altLang="en-US" dirty="0">
                <a:latin typeface="+mj-ea"/>
                <a:ea typeface="+mj-ea"/>
              </a:rPr>
              <a:t>데이터베이스 시스템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 </a:t>
            </a:r>
            <a:r>
              <a:rPr lang="ko-KR" altLang="en-US" dirty="0"/>
              <a:t>데이터 저장 </a:t>
            </a:r>
            <a:r>
              <a:rPr lang="en-US" altLang="ko-KR" dirty="0"/>
              <a:t>: </a:t>
            </a:r>
            <a:r>
              <a:rPr lang="ko-KR" altLang="en-US" dirty="0"/>
              <a:t>파일 시스템과 데이터베이스 시스템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" y="2438400"/>
            <a:ext cx="823133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872711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MySQL </a:t>
            </a:r>
            <a:r>
              <a:rPr lang="ko-KR" altLang="en-US" sz="2400" dirty="0"/>
              <a:t>데이터베이스 </a:t>
            </a:r>
            <a:endParaRPr lang="en-US" altLang="ko-KR" sz="2400" dirty="0"/>
          </a:p>
          <a:p>
            <a:pPr lvl="1"/>
            <a:r>
              <a:rPr lang="ko-KR" altLang="en-US" sz="2000" b="0" dirty="0">
                <a:latin typeface="+mj-lt"/>
              </a:rPr>
              <a:t>공개 소스</a:t>
            </a:r>
            <a:r>
              <a:rPr lang="en-US" altLang="ko-KR" sz="2000" b="0" baseline="30000" dirty="0">
                <a:latin typeface="+mj-lt"/>
              </a:rPr>
              <a:t>open source</a:t>
            </a:r>
            <a:r>
              <a:rPr lang="ko-KR" altLang="en-US" sz="2000" b="0" dirty="0">
                <a:latin typeface="+mj-lt"/>
              </a:rPr>
              <a:t>로서 </a:t>
            </a:r>
            <a:r>
              <a:rPr lang="ko-KR" altLang="en-US" sz="2000" b="0" dirty="0" err="1">
                <a:latin typeface="+mj-lt"/>
              </a:rPr>
              <a:t>상업용이</a:t>
            </a:r>
            <a:r>
              <a:rPr lang="ko-KR" altLang="en-US" sz="2000" b="0" dirty="0">
                <a:latin typeface="+mj-lt"/>
              </a:rPr>
              <a:t> 아닌 경우 무료로 사용</a:t>
            </a:r>
            <a:endParaRPr lang="en-US" altLang="ko-KR" sz="2000" b="0" dirty="0">
              <a:latin typeface="+mj-lt"/>
            </a:endParaRPr>
          </a:p>
          <a:p>
            <a:pPr lvl="1"/>
            <a:r>
              <a:rPr lang="en-US" altLang="ko-KR" sz="2000" b="0" dirty="0">
                <a:latin typeface="+mj-lt"/>
              </a:rPr>
              <a:t>1995</a:t>
            </a:r>
            <a:r>
              <a:rPr lang="ko-KR" altLang="en-US" sz="2000" b="0" dirty="0">
                <a:latin typeface="+mj-lt"/>
              </a:rPr>
              <a:t>년 </a:t>
            </a:r>
            <a:r>
              <a:rPr lang="en-US" altLang="ko-KR" sz="2000" b="0" dirty="0">
                <a:latin typeface="+mj-lt"/>
              </a:rPr>
              <a:t>5</a:t>
            </a:r>
            <a:r>
              <a:rPr lang="ko-KR" altLang="en-US" sz="2000" b="0" dirty="0">
                <a:latin typeface="+mj-lt"/>
              </a:rPr>
              <a:t>월 스웨덴의 </a:t>
            </a:r>
            <a:r>
              <a:rPr lang="en-US" altLang="ko-KR" sz="2000" b="0" dirty="0">
                <a:latin typeface="+mj-lt"/>
              </a:rPr>
              <a:t>MySQL AB</a:t>
            </a:r>
            <a:r>
              <a:rPr lang="ko-KR" altLang="en-US" sz="2000" b="0" dirty="0">
                <a:latin typeface="+mj-lt"/>
              </a:rPr>
              <a:t>사에 의해 개발</a:t>
            </a:r>
            <a:endParaRPr lang="en-US" altLang="ko-KR" sz="2000" b="0" dirty="0">
              <a:latin typeface="+mj-lt"/>
            </a:endParaRPr>
          </a:p>
          <a:p>
            <a:pPr lvl="1"/>
            <a:r>
              <a:rPr lang="ko-KR" altLang="en-US" sz="2000" b="0" dirty="0">
                <a:latin typeface="+mj-lt"/>
              </a:rPr>
              <a:t>표준 데이터베이스 질의 언어인 </a:t>
            </a:r>
            <a:r>
              <a:rPr lang="en-US" altLang="ko-KR" sz="2000" b="0" dirty="0" err="1">
                <a:latin typeface="+mj-lt"/>
              </a:rPr>
              <a:t>SQL</a:t>
            </a:r>
            <a:r>
              <a:rPr lang="en-US" altLang="ko-KR" sz="2000" b="0" baseline="30000" dirty="0" err="1">
                <a:latin typeface="+mj-lt"/>
              </a:rPr>
              <a:t>Structured</a:t>
            </a:r>
            <a:r>
              <a:rPr lang="en-US" altLang="ko-KR" sz="2000" b="0" baseline="30000" dirty="0">
                <a:latin typeface="+mj-lt"/>
              </a:rPr>
              <a:t> Query Language</a:t>
            </a:r>
            <a:r>
              <a:rPr lang="ko-KR" altLang="en-US" sz="2000" b="0" dirty="0">
                <a:latin typeface="+mj-lt"/>
              </a:rPr>
              <a:t>을 사용</a:t>
            </a:r>
            <a:endParaRPr lang="en-US" altLang="ko-KR" sz="2000" b="0" dirty="0">
              <a:latin typeface="+mj-lt"/>
            </a:endParaRPr>
          </a:p>
          <a:p>
            <a:pPr lvl="1"/>
            <a:r>
              <a:rPr lang="ko-KR" altLang="en-US" sz="2000" b="0" dirty="0">
                <a:latin typeface="+mj-lt"/>
              </a:rPr>
              <a:t>관계형 데이터베이스 관리 시스템</a:t>
            </a:r>
            <a:r>
              <a:rPr lang="en-US" altLang="ko-KR" sz="2000" b="0" baseline="30000" dirty="0">
                <a:latin typeface="+mj-lt"/>
              </a:rPr>
              <a:t>RDBMS : Relational Data Base Management System</a:t>
            </a:r>
            <a:endParaRPr lang="en-US" altLang="ko-KR" sz="2000" baseline="30000" dirty="0">
              <a:latin typeface="+mj-lt"/>
            </a:endParaRP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MySQL </a:t>
            </a:r>
            <a:r>
              <a:rPr lang="ko-KR" altLang="en-US" dirty="0"/>
              <a:t>데이터베이스 설치</a:t>
            </a:r>
          </a:p>
        </p:txBody>
      </p:sp>
    </p:spTree>
    <p:extLst>
      <p:ext uri="{BB962C8B-B14F-4D97-AF65-F5344CB8AC3E}">
        <p14:creationId xmlns:p14="http://schemas.microsoft.com/office/powerpoint/2010/main" val="394158034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04800" y="1371600"/>
            <a:ext cx="9144000" cy="5105400"/>
          </a:xfrm>
        </p:spPr>
        <p:txBody>
          <a:bodyPr>
            <a:normAutofit/>
          </a:bodyPr>
          <a:lstStyle/>
          <a:p>
            <a:r>
              <a:rPr lang="en-US" altLang="ko-KR" b="0" dirty="0">
                <a:hlinkClick r:id="rId3"/>
              </a:rPr>
              <a:t>www.mysql.com/downloads</a:t>
            </a:r>
            <a:r>
              <a:rPr lang="en-US" altLang="ko-KR" b="0" dirty="0"/>
              <a:t> </a:t>
            </a:r>
            <a:r>
              <a:rPr lang="ko-KR" altLang="en-US" b="0" dirty="0"/>
              <a:t>에서 다운로드</a:t>
            </a:r>
            <a:endParaRPr lang="en-US" altLang="ko-KR" b="0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  <a:ea typeface="+mj-ea"/>
              </a:rPr>
              <a:t>2.1 MySQL </a:t>
            </a:r>
            <a:r>
              <a:rPr lang="ko-KR" altLang="en-US" dirty="0">
                <a:latin typeface="+mj-ea"/>
                <a:ea typeface="+mj-ea"/>
              </a:rPr>
              <a:t>다운로드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MySQL </a:t>
            </a:r>
            <a:r>
              <a:rPr lang="ko-KR" altLang="en-US" dirty="0"/>
              <a:t>데이터베이스 설치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7800" y="1948524"/>
            <a:ext cx="6158447" cy="4491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08586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1168</Words>
  <Application>Microsoft Office PowerPoint</Application>
  <PresentationFormat>A4 용지(210x297mm)</PresentationFormat>
  <Paragraphs>254</Paragraphs>
  <Slides>66</Slides>
  <Notes>66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66</vt:i4>
      </vt:variant>
    </vt:vector>
  </HeadingPairs>
  <TitlesOfParts>
    <vt:vector size="73" baseType="lpstr">
      <vt:lpstr>굴림</vt:lpstr>
      <vt:lpstr>맑은 고딕</vt:lpstr>
      <vt:lpstr>Arial</vt:lpstr>
      <vt:lpstr>Arial Black</vt:lpstr>
      <vt:lpstr>Wingdings</vt:lpstr>
      <vt:lpstr>1_디자인 사용자 지정</vt:lpstr>
      <vt:lpstr>Image</vt:lpstr>
      <vt:lpstr>18장 JDBC와 응용 프로젝트</vt:lpstr>
      <vt:lpstr> </vt:lpstr>
      <vt:lpstr>1 데이터 저장 : 파일 시스템과 데이터베이스 시스템</vt:lpstr>
      <vt:lpstr>1 데이터 저장 : 파일 시스템과 데이터베이스 시스템</vt:lpstr>
      <vt:lpstr>1 데이터 저장 : 파일 시스템과 데이터베이스 시스템</vt:lpstr>
      <vt:lpstr>1 데이터 저장 : 파일 시스템과 데이터베이스 시스템</vt:lpstr>
      <vt:lpstr>1 데이터 저장 : 파일 시스템과 데이터베이스 시스템</vt:lpstr>
      <vt:lpstr>2 MySQL 데이터베이스 설치</vt:lpstr>
      <vt:lpstr>2 MySQL 데이터베이스 설치</vt:lpstr>
      <vt:lpstr>2 MySQL 데이터베이스 설치</vt:lpstr>
      <vt:lpstr>2 MySQL 데이터베이스 설치</vt:lpstr>
      <vt:lpstr>2 MySQL 데이터베이스 설치</vt:lpstr>
      <vt:lpstr>2 MySQL 데이터베이스 설치</vt:lpstr>
      <vt:lpstr>2 MySQL 데이터베이스 설치</vt:lpstr>
      <vt:lpstr>2 MySQL 데이터베이스 설치</vt:lpstr>
      <vt:lpstr>2 MySQL 데이터베이스 설치</vt:lpstr>
      <vt:lpstr>2 MySQL 데이터베이스 설치</vt:lpstr>
      <vt:lpstr>2 MySQL 데이터베이스 설치</vt:lpstr>
      <vt:lpstr>3 MySQL 실행과 SQL 사용</vt:lpstr>
      <vt:lpstr>3 MySQL 실행과 SQL 사용</vt:lpstr>
      <vt:lpstr>3 MySQL 실행과 SQL 사용</vt:lpstr>
      <vt:lpstr>3 MySQL 실행과 SQL 사용</vt:lpstr>
      <vt:lpstr>3 MySQL 실행과 SQL 사용</vt:lpstr>
      <vt:lpstr>3 MySQL 실행과 SQL 사용</vt:lpstr>
      <vt:lpstr>3 MySQL 실행과 SQL 사용</vt:lpstr>
      <vt:lpstr>3 MySQL 실행과 SQL 사용</vt:lpstr>
      <vt:lpstr>3 MySQL 실행과 SQL 사용</vt:lpstr>
      <vt:lpstr>3 MySQL 실행과 SQL 사용</vt:lpstr>
      <vt:lpstr>3 MySQL 실행과 SQL 사용</vt:lpstr>
      <vt:lpstr>3 MySQL 실행과 SQL 사용</vt:lpstr>
      <vt:lpstr>3 MySQL 실행과 SQL 사용</vt:lpstr>
      <vt:lpstr>3 MySQL 실행과 SQL 사용</vt:lpstr>
      <vt:lpstr>3 MySQL 실행과 SQL 사용</vt:lpstr>
      <vt:lpstr>3 MySQL 실행과 SQL 사용</vt:lpstr>
      <vt:lpstr>3 MySQL 실행과 SQL 사용</vt:lpstr>
      <vt:lpstr>3 MySQL 실행과 SQL 사용</vt:lpstr>
      <vt:lpstr>3 MySQL 실행과 SQL 사용</vt:lpstr>
      <vt:lpstr>3 MySQL 실행과 SQL 사용</vt:lpstr>
      <vt:lpstr>4 JDBCJava DataBase Connectivity</vt:lpstr>
      <vt:lpstr>4 JDBCJava DataBase Connectivity</vt:lpstr>
      <vt:lpstr>4 JDBCJava DataBase Connectivity</vt:lpstr>
      <vt:lpstr>4 JDBCJava DataBase Connectivity</vt:lpstr>
      <vt:lpstr>4 JDBCJava DataBase Connectivity</vt:lpstr>
      <vt:lpstr>4 JDBCJava DataBase Connectivity</vt:lpstr>
      <vt:lpstr>4 JDBCJava DataBase Connectivity</vt:lpstr>
      <vt:lpstr>4 JDBCJava DataBase Connectivity</vt:lpstr>
      <vt:lpstr>4 JDBCJava DataBase Connectivity</vt:lpstr>
      <vt:lpstr>4 JDBCJava DataBase Connectivity</vt:lpstr>
      <vt:lpstr>4 JDBCJava DataBase Connectivity</vt:lpstr>
      <vt:lpstr>4 JDBCJava DataBase Connectivity</vt:lpstr>
      <vt:lpstr>4 JDBCJava DataBase Connectivity</vt:lpstr>
      <vt:lpstr>4 JDBCJava DataBase Connectivity</vt:lpstr>
      <vt:lpstr>4 JDBCJava DataBase Connectivity</vt:lpstr>
      <vt:lpstr>4 JDBCJava DataBase Connectivity</vt:lpstr>
      <vt:lpstr>4 JDBCJava DataBase Connectivity</vt:lpstr>
      <vt:lpstr>5 JDBC 응용 프로젝트</vt:lpstr>
      <vt:lpstr>5 JDBC 응용 프로젝트</vt:lpstr>
      <vt:lpstr>5 JDBC 응용 프로젝트</vt:lpstr>
      <vt:lpstr>5 JDBC 응용 프로젝트</vt:lpstr>
      <vt:lpstr>5 JDBC 응용 프로젝트</vt:lpstr>
      <vt:lpstr>5 JDBC 응용 프로젝트</vt:lpstr>
      <vt:lpstr>5 JDBC 응용 프로젝트</vt:lpstr>
      <vt:lpstr>5 JDBC 응용 프로젝트</vt:lpstr>
      <vt:lpstr>5 JDBC 응용 프로젝트</vt:lpstr>
      <vt:lpstr>5 JDBC 응용 프로젝트</vt:lpstr>
      <vt:lpstr>5 JDBC 응용 프로젝트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79</cp:revision>
  <cp:lastPrinted>1601-01-01T00:00:00Z</cp:lastPrinted>
  <dcterms:created xsi:type="dcterms:W3CDTF">1601-01-01T00:00:00Z</dcterms:created>
  <dcterms:modified xsi:type="dcterms:W3CDTF">2024-01-30T08:10:27Z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